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72" r:id="rId4"/>
    <p:sldId id="258" r:id="rId5"/>
    <p:sldId id="259" r:id="rId6"/>
    <p:sldId id="260" r:id="rId7"/>
    <p:sldId id="261" r:id="rId8"/>
    <p:sldId id="262" r:id="rId9"/>
    <p:sldId id="263" r:id="rId10"/>
    <p:sldId id="264" r:id="rId11"/>
    <p:sldId id="265" r:id="rId12"/>
    <p:sldId id="266" r:id="rId13"/>
    <p:sldId id="267" r:id="rId14"/>
    <p:sldId id="271"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516" y="5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title>
    <c:autoTitleDeleted val="0"/>
    <c:plotArea>
      <c:layout/>
      <c:pieChart>
        <c:varyColors val="1"/>
        <c:ser>
          <c:idx val="0"/>
          <c:order val="0"/>
          <c:tx>
            <c:strRef>
              <c:f>Sheet1!$B$1</c:f>
              <c:strCache>
                <c:ptCount val="1"/>
                <c:pt idx="0">
                  <c:v>Pizza Preferences</c:v>
                </c:pt>
              </c:strCache>
            </c:strRef>
          </c:tx>
          <c:dLbls>
            <c:dLbl>
              <c:idx val="1"/>
              <c:layout>
                <c:manualLayout>
                  <c:x val="-8.9949591581426153E-2"/>
                  <c:y val="-0.23490338164251207"/>
                </c:manualLayout>
              </c:layout>
              <c:showLegendKey val="0"/>
              <c:showVal val="0"/>
              <c:showCatName val="1"/>
              <c:showSerName val="0"/>
              <c:showPercent val="1"/>
              <c:showBubbleSize val="0"/>
            </c:dLbl>
            <c:dLbl>
              <c:idx val="2"/>
              <c:layout>
                <c:manualLayout>
                  <c:x val="0.14444279452661468"/>
                  <c:y val="-2.1646234312876787E-2"/>
                </c:manualLayout>
              </c:layout>
              <c:showLegendKey val="0"/>
              <c:showVal val="0"/>
              <c:showCatName val="1"/>
              <c:showSerName val="0"/>
              <c:showPercent val="1"/>
              <c:showBubbleSize val="0"/>
            </c:dLbl>
            <c:showLegendKey val="0"/>
            <c:showVal val="0"/>
            <c:showCatName val="1"/>
            <c:showSerName val="0"/>
            <c:showPercent val="1"/>
            <c:showBubbleSize val="0"/>
            <c:showLeaderLines val="1"/>
          </c:dLbls>
          <c:cat>
            <c:strRef>
              <c:f>Sheet1!$A$2:$A$5</c:f>
              <c:strCache>
                <c:ptCount val="4"/>
                <c:pt idx="0">
                  <c:v>Cheese</c:v>
                </c:pt>
                <c:pt idx="1">
                  <c:v>3-Meat</c:v>
                </c:pt>
                <c:pt idx="2">
                  <c:v>Veggie Delight</c:v>
                </c:pt>
                <c:pt idx="3">
                  <c:v>Supreme</c:v>
                </c:pt>
              </c:strCache>
            </c:strRef>
          </c:cat>
          <c:val>
            <c:numRef>
              <c:f>Sheet1!$B$2:$B$5</c:f>
              <c:numCache>
                <c:formatCode>General</c:formatCode>
                <c:ptCount val="4"/>
                <c:pt idx="0">
                  <c:v>50</c:v>
                </c:pt>
                <c:pt idx="1">
                  <c:v>120</c:v>
                </c:pt>
                <c:pt idx="2">
                  <c:v>30</c:v>
                </c:pt>
                <c:pt idx="3">
                  <c:v>50</c:v>
                </c:pt>
              </c:numCache>
            </c:numRef>
          </c:val>
        </c:ser>
        <c:dLbls>
          <c:showLegendKey val="0"/>
          <c:showVal val="0"/>
          <c:showCatName val="1"/>
          <c:showSerName val="0"/>
          <c:showPercent val="1"/>
          <c:showBubbleSize val="0"/>
          <c:showLeaderLines val="1"/>
        </c:dLbls>
        <c:firstSliceAng val="0"/>
      </c:pieChart>
    </c:plotArea>
    <c:plotVisOnly val="1"/>
    <c:dispBlanksAs val="gap"/>
    <c:showDLblsOverMax val="0"/>
  </c:chart>
  <c:txPr>
    <a:bodyPr/>
    <a:lstStyle/>
    <a:p>
      <a:pPr>
        <a:defRPr sz="1800"/>
      </a:pPr>
      <a:endParaRPr lang="en-US"/>
    </a:p>
  </c:txPr>
  <c:externalData r:id="rId1">
    <c:autoUpdate val="0"/>
  </c:externalData>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009442" y="3307355"/>
            <a:ext cx="7117180" cy="1470025"/>
          </a:xfrm>
        </p:spPr>
        <p:txBody>
          <a:bodyPr anchor="b"/>
          <a:lstStyle>
            <a:lvl1pPr>
              <a:defRPr sz="4000"/>
            </a:lvl1pPr>
          </a:lstStyle>
          <a:p>
            <a:r>
              <a:rPr lang="en-US" smtClean="0"/>
              <a:t>Click to edit Master title style</a:t>
            </a:r>
            <a:endParaRPr lang="en-US" dirty="0"/>
          </a:p>
        </p:txBody>
      </p:sp>
      <p:sp>
        <p:nvSpPr>
          <p:cNvPr id="3" name="Subtitle 2"/>
          <p:cNvSpPr>
            <a:spLocks noGrp="1"/>
          </p:cNvSpPr>
          <p:nvPr>
            <p:ph type="subTitle" idx="1"/>
          </p:nvPr>
        </p:nvSpPr>
        <p:spPr>
          <a:xfrm>
            <a:off x="1009442" y="4777380"/>
            <a:ext cx="7117180" cy="861420"/>
          </a:xfrm>
        </p:spPr>
        <p:txBody>
          <a:bodyPr anchor="t">
            <a:normAutofit/>
          </a:bodyPr>
          <a:lstStyle>
            <a:lvl1pPr marL="0" indent="0" algn="l">
              <a:buNone/>
              <a:defRPr sz="20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29195D0C-760E-47CD-B80F-F3690469C2CE}" type="datetimeFigureOut">
              <a:rPr lang="en-US" smtClean="0"/>
              <a:t>10/15/2012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0E646D-BF99-4E3A-9700-C2B632268085}"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1009443" y="1807361"/>
            <a:ext cx="7123080" cy="405143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9195D0C-760E-47CD-B80F-F3690469C2CE}" type="datetimeFigureOut">
              <a:rPr lang="en-US" smtClean="0"/>
              <a:t>10/15/2012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0E646D-BF99-4E3A-9700-C2B632268085}"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59561" y="675723"/>
            <a:ext cx="1472962" cy="518532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009442" y="675723"/>
            <a:ext cx="5467557" cy="518532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9195D0C-760E-47CD-B80F-F3690469C2CE}" type="datetimeFigureOut">
              <a:rPr lang="en-US" smtClean="0"/>
              <a:t>10/15/2012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0E646D-BF99-4E3A-9700-C2B632268085}"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10"/>
          </p:nvPr>
        </p:nvSpPr>
        <p:spPr/>
        <p:txBody>
          <a:bodyPr/>
          <a:lstStyle/>
          <a:p>
            <a:fld id="{29195D0C-760E-47CD-B80F-F3690469C2CE}" type="datetimeFigureOut">
              <a:rPr lang="en-US" smtClean="0"/>
              <a:t>10/15/2012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0E646D-BF99-4E3A-9700-C2B632268085}"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09443" y="3308581"/>
            <a:ext cx="7117178" cy="1468800"/>
          </a:xfrm>
        </p:spPr>
        <p:txBody>
          <a:bodyPr anchor="b"/>
          <a:lstStyle>
            <a:lvl1pPr algn="r">
              <a:defRPr sz="3200" b="0" cap="none"/>
            </a:lvl1pPr>
          </a:lstStyle>
          <a:p>
            <a:r>
              <a:rPr lang="en-US" smtClean="0"/>
              <a:t>Click to edit Master title style</a:t>
            </a:r>
            <a:endParaRPr lang="en-US"/>
          </a:p>
        </p:txBody>
      </p:sp>
      <p:sp>
        <p:nvSpPr>
          <p:cNvPr id="3" name="Text Placeholder 2"/>
          <p:cNvSpPr>
            <a:spLocks noGrp="1"/>
          </p:cNvSpPr>
          <p:nvPr>
            <p:ph type="body" idx="1"/>
          </p:nvPr>
        </p:nvSpPr>
        <p:spPr>
          <a:xfrm>
            <a:off x="1009443" y="4777381"/>
            <a:ext cx="7117178" cy="860400"/>
          </a:xfrm>
        </p:spPr>
        <p:txBody>
          <a:bodyPr anchor="t">
            <a:normAutofit/>
          </a:bodyPr>
          <a:lstStyle>
            <a:lvl1pPr marL="0" indent="0" algn="r">
              <a:buNone/>
              <a:defRPr sz="1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9195D0C-760E-47CD-B80F-F3690469C2CE}" type="datetimeFigureOut">
              <a:rPr lang="en-US" smtClean="0"/>
              <a:t>10/15/2012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0E646D-BF99-4E3A-9700-C2B632268085}"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09443" y="675724"/>
            <a:ext cx="7123080" cy="924475"/>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1009442" y="1809749"/>
            <a:ext cx="3471277" cy="405130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63281" y="1809749"/>
            <a:ext cx="3469242" cy="4051302"/>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29195D0C-760E-47CD-B80F-F3690469C2CE}" type="datetimeFigureOut">
              <a:rPr lang="en-US" smtClean="0"/>
              <a:t>10/15/2012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A0E646D-BF99-4E3A-9700-C2B632268085}"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009442" y="1812927"/>
            <a:ext cx="3471277"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09442" y="2389189"/>
            <a:ext cx="3471277" cy="347186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63280" y="1812927"/>
            <a:ext cx="3471275"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63280" y="2389189"/>
            <a:ext cx="3471275" cy="347186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9195D0C-760E-47CD-B80F-F3690469C2CE}" type="datetimeFigureOut">
              <a:rPr lang="en-US" smtClean="0"/>
              <a:t>10/15/2012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A0E646D-BF99-4E3A-9700-C2B632268085}"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9195D0C-760E-47CD-B80F-F3690469C2CE}" type="datetimeFigureOut">
              <a:rPr lang="en-US" smtClean="0"/>
              <a:t>10/15/2012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A0E646D-BF99-4E3A-9700-C2B632268085}"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9195D0C-760E-47CD-B80F-F3690469C2CE}" type="datetimeFigureOut">
              <a:rPr lang="en-US" smtClean="0"/>
              <a:t>10/15/2012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A0E646D-BF99-4E3A-9700-C2B632268085}"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09442" y="446087"/>
            <a:ext cx="2660650" cy="1185861"/>
          </a:xfrm>
        </p:spPr>
        <p:txBody>
          <a:bodyPr anchor="b"/>
          <a:lstStyle>
            <a:lvl1pPr algn="l">
              <a:defRPr sz="2400" b="0"/>
            </a:lvl1pPr>
          </a:lstStyle>
          <a:p>
            <a:r>
              <a:rPr lang="en-US" smtClean="0"/>
              <a:t>Click to edit Master title style</a:t>
            </a:r>
            <a:endParaRPr lang="en-US"/>
          </a:p>
        </p:txBody>
      </p:sp>
      <p:sp>
        <p:nvSpPr>
          <p:cNvPr id="3" name="Content Placeholder 2"/>
          <p:cNvSpPr>
            <a:spLocks noGrp="1"/>
          </p:cNvSpPr>
          <p:nvPr>
            <p:ph idx="1"/>
          </p:nvPr>
        </p:nvSpPr>
        <p:spPr>
          <a:xfrm>
            <a:off x="3852654" y="446087"/>
            <a:ext cx="4279869" cy="5414963"/>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009442" y="1631949"/>
            <a:ext cx="2660650" cy="4229099"/>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9195D0C-760E-47CD-B80F-F3690469C2CE}" type="datetimeFigureOut">
              <a:rPr lang="en-US" smtClean="0"/>
              <a:t>10/15/2012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A0E646D-BF99-4E3A-9700-C2B632268085}"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09443" y="1387058"/>
            <a:ext cx="3297953" cy="1113254"/>
          </a:xfrm>
        </p:spPr>
        <p:txBody>
          <a:bodyPr anchor="b">
            <a:normAutofit/>
          </a:bodyPr>
          <a:lstStyle>
            <a:lvl1pPr algn="l">
              <a:defRPr sz="2400" b="0"/>
            </a:lvl1pPr>
          </a:lstStyle>
          <a:p>
            <a:r>
              <a:rPr lang="en-US" smtClean="0"/>
              <a:t>Click to edit Master title style</a:t>
            </a:r>
            <a:endParaRPr lang="en-US"/>
          </a:p>
        </p:txBody>
      </p:sp>
      <p:sp>
        <p:nvSpPr>
          <p:cNvPr id="4" name="Text Placeholder 3"/>
          <p:cNvSpPr>
            <a:spLocks noGrp="1"/>
          </p:cNvSpPr>
          <p:nvPr>
            <p:ph type="body" sz="half" idx="2"/>
          </p:nvPr>
        </p:nvSpPr>
        <p:spPr>
          <a:xfrm>
            <a:off x="1009443" y="2500312"/>
            <a:ext cx="3297954" cy="2530200"/>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9195D0C-760E-47CD-B80F-F3690469C2CE}" type="datetimeFigureOut">
              <a:rPr lang="en-US" smtClean="0"/>
              <a:t>10/15/2012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A0E646D-BF99-4E3A-9700-C2B632268085}" type="slidenum">
              <a:rPr lang="en-US" smtClean="0"/>
              <a:t>‹#›</a:t>
            </a:fld>
            <a:endParaRPr lang="en-US"/>
          </a:p>
        </p:txBody>
      </p:sp>
      <p:grpSp>
        <p:nvGrpSpPr>
          <p:cNvPr id="16" name="Group 15"/>
          <p:cNvGrpSpPr/>
          <p:nvPr/>
        </p:nvGrpSpPr>
        <p:grpSpPr>
          <a:xfrm>
            <a:off x="4516154" y="994387"/>
            <a:ext cx="1847138" cy="1530439"/>
            <a:chOff x="4718762" y="993075"/>
            <a:chExt cx="1847138" cy="1530439"/>
          </a:xfrm>
        </p:grpSpPr>
        <p:sp>
          <p:nvSpPr>
            <p:cNvPr id="32" name="Oval 31"/>
            <p:cNvSpPr/>
            <p:nvPr/>
          </p:nvSpPr>
          <p:spPr>
            <a:xfrm>
              <a:off x="5479247" y="1436861"/>
              <a:ext cx="1086653" cy="1086653"/>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3" name="Oval 32"/>
            <p:cNvSpPr/>
            <p:nvPr/>
          </p:nvSpPr>
          <p:spPr>
            <a:xfrm>
              <a:off x="5650541" y="1411791"/>
              <a:ext cx="830365" cy="830365"/>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 name="Oval 28"/>
            <p:cNvSpPr/>
            <p:nvPr/>
          </p:nvSpPr>
          <p:spPr>
            <a:xfrm>
              <a:off x="5256184" y="1894454"/>
              <a:ext cx="602364" cy="602364"/>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1" name="Oval 30"/>
            <p:cNvSpPr/>
            <p:nvPr/>
          </p:nvSpPr>
          <p:spPr>
            <a:xfrm>
              <a:off x="5424145" y="1811313"/>
              <a:ext cx="489588" cy="489588"/>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 name="Oval 27"/>
            <p:cNvSpPr/>
            <p:nvPr/>
          </p:nvSpPr>
          <p:spPr>
            <a:xfrm>
              <a:off x="4718762" y="2083426"/>
              <a:ext cx="256601" cy="256601"/>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0" name="Oval 29"/>
            <p:cNvSpPr/>
            <p:nvPr/>
          </p:nvSpPr>
          <p:spPr>
            <a:xfrm>
              <a:off x="6132091" y="993075"/>
              <a:ext cx="256601" cy="256601"/>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4" name="Oval 33"/>
            <p:cNvSpPr/>
            <p:nvPr/>
          </p:nvSpPr>
          <p:spPr>
            <a:xfrm>
              <a:off x="5059596" y="1894454"/>
              <a:ext cx="197439" cy="197439"/>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5" name="Oval 34"/>
            <p:cNvSpPr/>
            <p:nvPr/>
          </p:nvSpPr>
          <p:spPr>
            <a:xfrm>
              <a:off x="6148801" y="1060593"/>
              <a:ext cx="197439" cy="197439"/>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18" name="Picture Placeholder 17"/>
          <p:cNvSpPr>
            <a:spLocks noGrp="1"/>
          </p:cNvSpPr>
          <p:nvPr>
            <p:ph type="pic" sz="quarter" idx="14"/>
          </p:nvPr>
        </p:nvSpPr>
        <p:spPr>
          <a:xfrm>
            <a:off x="4674192" y="1601512"/>
            <a:ext cx="3429000" cy="3429000"/>
          </a:xfrm>
          <a:prstGeom prst="ellipse">
            <a:avLst/>
          </a:prstGeom>
          <a:ln w="76200">
            <a:solidFill>
              <a:schemeClr val="tx2">
                <a:lumMod val="75000"/>
              </a:schemeClr>
            </a:solidFill>
          </a:ln>
        </p:spPr>
        <p:txBody>
          <a:bodyPr/>
          <a:lstStyle/>
          <a:p>
            <a:r>
              <a:rPr lang="en-US" smtClean="0"/>
              <a:t>Click icon to add picture</a:t>
            </a:r>
            <a:endParaRPr lang="en-US"/>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56" name="Oval 55"/>
          <p:cNvSpPr>
            <a:spLocks noChangeAspect="1"/>
          </p:cNvSpPr>
          <p:nvPr/>
        </p:nvSpPr>
        <p:spPr>
          <a:xfrm>
            <a:off x="-69625" y="4042576"/>
            <a:ext cx="1743945" cy="1909234"/>
          </a:xfrm>
          <a:custGeom>
            <a:avLst/>
            <a:gdLst/>
            <a:ahLst/>
            <a:cxnLst/>
            <a:rect l="l" t="t" r="r" b="b"/>
            <a:pathLst>
              <a:path w="1743945" h="1909234">
                <a:moveTo>
                  <a:pt x="789328" y="0"/>
                </a:moveTo>
                <a:cubicBezTo>
                  <a:pt x="1316548" y="0"/>
                  <a:pt x="1743945" y="427397"/>
                  <a:pt x="1743945" y="954617"/>
                </a:cubicBezTo>
                <a:cubicBezTo>
                  <a:pt x="1743945" y="1481837"/>
                  <a:pt x="1316548" y="1909234"/>
                  <a:pt x="789328" y="1909234"/>
                </a:cubicBezTo>
                <a:cubicBezTo>
                  <a:pt x="461080" y="1909234"/>
                  <a:pt x="171527" y="1743562"/>
                  <a:pt x="0" y="1491086"/>
                </a:cubicBezTo>
                <a:lnTo>
                  <a:pt x="0" y="418149"/>
                </a:lnTo>
                <a:cubicBezTo>
                  <a:pt x="171527" y="165673"/>
                  <a:pt x="461080" y="0"/>
                  <a:pt x="789328" y="0"/>
                </a:cubicBezTo>
                <a:close/>
              </a:path>
            </a:pathLst>
          </a:custGeom>
          <a:solidFill>
            <a:schemeClr val="tx2">
              <a:lumMod val="75000"/>
              <a:alpha val="8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53" name="Oval 52"/>
          <p:cNvSpPr>
            <a:spLocks noChangeAspect="1"/>
          </p:cNvSpPr>
          <p:nvPr/>
        </p:nvSpPr>
        <p:spPr>
          <a:xfrm>
            <a:off x="520638" y="1095310"/>
            <a:ext cx="1909233" cy="1909233"/>
          </a:xfrm>
          <a:prstGeom prst="ellipse">
            <a:avLst/>
          </a:prstGeom>
          <a:solidFill>
            <a:schemeClr val="tx2">
              <a:lumMod val="75000"/>
              <a:alpha val="10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52" name="Oval 51"/>
          <p:cNvSpPr>
            <a:spLocks noChangeAspect="1"/>
          </p:cNvSpPr>
          <p:nvPr/>
        </p:nvSpPr>
        <p:spPr>
          <a:xfrm>
            <a:off x="1878729" y="282933"/>
            <a:ext cx="1909233" cy="1909233"/>
          </a:xfrm>
          <a:prstGeom prst="ellipse">
            <a:avLst/>
          </a:prstGeom>
          <a:solidFill>
            <a:schemeClr val="tx2">
              <a:lumMod val="75000"/>
              <a:alpha val="10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54" name="Oval 53"/>
          <p:cNvSpPr>
            <a:spLocks noChangeAspect="1"/>
          </p:cNvSpPr>
          <p:nvPr/>
        </p:nvSpPr>
        <p:spPr>
          <a:xfrm>
            <a:off x="520637" y="5729135"/>
            <a:ext cx="1909234" cy="1193756"/>
          </a:xfrm>
          <a:custGeom>
            <a:avLst/>
            <a:gdLst/>
            <a:ahLst/>
            <a:cxnLst/>
            <a:rect l="l" t="t" r="r" b="b"/>
            <a:pathLst>
              <a:path w="1909234" h="1193756">
                <a:moveTo>
                  <a:pt x="954617" y="0"/>
                </a:moveTo>
                <a:cubicBezTo>
                  <a:pt x="1481837" y="0"/>
                  <a:pt x="1909234" y="427397"/>
                  <a:pt x="1909234" y="954617"/>
                </a:cubicBezTo>
                <a:cubicBezTo>
                  <a:pt x="1909234" y="1037305"/>
                  <a:pt x="1898721" y="1117537"/>
                  <a:pt x="1877819" y="1193756"/>
                </a:cubicBezTo>
                <a:lnTo>
                  <a:pt x="31415" y="1193756"/>
                </a:lnTo>
                <a:cubicBezTo>
                  <a:pt x="10513" y="1117537"/>
                  <a:pt x="0" y="1037305"/>
                  <a:pt x="0" y="954617"/>
                </a:cubicBezTo>
                <a:cubicBezTo>
                  <a:pt x="0" y="427397"/>
                  <a:pt x="427397" y="0"/>
                  <a:pt x="954617" y="0"/>
                </a:cubicBezTo>
                <a:close/>
              </a:path>
            </a:pathLst>
          </a:custGeom>
          <a:solidFill>
            <a:schemeClr val="tx2">
              <a:lumMod val="75000"/>
              <a:alpha val="16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0" name="Oval 129"/>
          <p:cNvSpPr>
            <a:spLocks noChangeAspect="1"/>
          </p:cNvSpPr>
          <p:nvPr/>
        </p:nvSpPr>
        <p:spPr>
          <a:xfrm>
            <a:off x="-46711" y="-61709"/>
            <a:ext cx="1449107" cy="1677064"/>
          </a:xfrm>
          <a:custGeom>
            <a:avLst/>
            <a:gdLst/>
            <a:ahLst/>
            <a:cxnLst/>
            <a:rect l="l" t="t" r="r" b="b"/>
            <a:pathLst>
              <a:path w="1449107" h="1677064">
                <a:moveTo>
                  <a:pt x="0" y="0"/>
                </a:moveTo>
                <a:lnTo>
                  <a:pt x="1112019" y="0"/>
                </a:lnTo>
                <a:cubicBezTo>
                  <a:pt x="1319407" y="171874"/>
                  <a:pt x="1449107" y="432014"/>
                  <a:pt x="1449107" y="722447"/>
                </a:cubicBezTo>
                <a:cubicBezTo>
                  <a:pt x="1449107" y="1249667"/>
                  <a:pt x="1021710" y="1677064"/>
                  <a:pt x="494490" y="1677064"/>
                </a:cubicBezTo>
                <a:cubicBezTo>
                  <a:pt x="313232" y="1677064"/>
                  <a:pt x="143772" y="1626546"/>
                  <a:pt x="0" y="1537872"/>
                </a:cubicBezTo>
                <a:close/>
              </a:path>
            </a:pathLst>
          </a:custGeom>
          <a:solidFill>
            <a:schemeClr val="tx2">
              <a:lumMod val="75000"/>
              <a:alpha val="14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1" name="Oval 130"/>
          <p:cNvSpPr>
            <a:spLocks noChangeAspect="1"/>
          </p:cNvSpPr>
          <p:nvPr/>
        </p:nvSpPr>
        <p:spPr>
          <a:xfrm>
            <a:off x="924113" y="-161623"/>
            <a:ext cx="1909233" cy="1909233"/>
          </a:xfrm>
          <a:prstGeom prst="ellipse">
            <a:avLst/>
          </a:prstGeom>
          <a:solidFill>
            <a:schemeClr val="tx2">
              <a:lumMod val="75000"/>
              <a:alpha val="20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2" name="Oval 131"/>
          <p:cNvSpPr>
            <a:spLocks noChangeAspect="1"/>
          </p:cNvSpPr>
          <p:nvPr/>
        </p:nvSpPr>
        <p:spPr>
          <a:xfrm>
            <a:off x="0" y="660738"/>
            <a:ext cx="1909233" cy="1909233"/>
          </a:xfrm>
          <a:prstGeom prst="ellipse">
            <a:avLst/>
          </a:prstGeom>
          <a:solidFill>
            <a:schemeClr val="tx2">
              <a:lumMod val="75000"/>
              <a:alpha val="15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3" name="Oval 132"/>
          <p:cNvSpPr>
            <a:spLocks noChangeAspect="1"/>
          </p:cNvSpPr>
          <p:nvPr/>
        </p:nvSpPr>
        <p:spPr>
          <a:xfrm>
            <a:off x="7497531" y="-61709"/>
            <a:ext cx="1694467" cy="1677064"/>
          </a:xfrm>
          <a:custGeom>
            <a:avLst/>
            <a:gdLst/>
            <a:ahLst/>
            <a:cxnLst/>
            <a:rect l="l" t="t" r="r" b="b"/>
            <a:pathLst>
              <a:path w="1694467" h="1677064">
                <a:moveTo>
                  <a:pt x="337088" y="0"/>
                </a:moveTo>
                <a:lnTo>
                  <a:pt x="1573463" y="0"/>
                </a:lnTo>
                <a:cubicBezTo>
                  <a:pt x="1618202" y="37449"/>
                  <a:pt x="1658454" y="79950"/>
                  <a:pt x="1694467" y="126010"/>
                </a:cubicBezTo>
                <a:lnTo>
                  <a:pt x="1694467" y="1318884"/>
                </a:lnTo>
                <a:cubicBezTo>
                  <a:pt x="1522840" y="1538397"/>
                  <a:pt x="1254922" y="1677064"/>
                  <a:pt x="954617" y="1677064"/>
                </a:cubicBezTo>
                <a:cubicBezTo>
                  <a:pt x="427397" y="1677064"/>
                  <a:pt x="0" y="1249667"/>
                  <a:pt x="0" y="722447"/>
                </a:cubicBezTo>
                <a:cubicBezTo>
                  <a:pt x="0" y="432014"/>
                  <a:pt x="129700" y="171874"/>
                  <a:pt x="337088" y="0"/>
                </a:cubicBezTo>
                <a:close/>
              </a:path>
            </a:pathLst>
          </a:custGeom>
          <a:solidFill>
            <a:schemeClr val="accent3">
              <a:lumMod val="60000"/>
              <a:lumOff val="40000"/>
              <a:alpha val="10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4" name="Oval 133"/>
          <p:cNvSpPr>
            <a:spLocks noChangeAspect="1"/>
          </p:cNvSpPr>
          <p:nvPr/>
        </p:nvSpPr>
        <p:spPr>
          <a:xfrm>
            <a:off x="6117502" y="-61708"/>
            <a:ext cx="1909234" cy="1705448"/>
          </a:xfrm>
          <a:custGeom>
            <a:avLst/>
            <a:gdLst/>
            <a:ahLst/>
            <a:cxnLst/>
            <a:rect l="l" t="t" r="r" b="b"/>
            <a:pathLst>
              <a:path w="1909234" h="1705448">
                <a:moveTo>
                  <a:pt x="371490" y="0"/>
                </a:moveTo>
                <a:lnTo>
                  <a:pt x="1537745" y="0"/>
                </a:lnTo>
                <a:cubicBezTo>
                  <a:pt x="1764760" y="171517"/>
                  <a:pt x="1909234" y="444302"/>
                  <a:pt x="1909234" y="750831"/>
                </a:cubicBezTo>
                <a:cubicBezTo>
                  <a:pt x="1909234" y="1278051"/>
                  <a:pt x="1481837" y="1705448"/>
                  <a:pt x="954617" y="1705448"/>
                </a:cubicBezTo>
                <a:cubicBezTo>
                  <a:pt x="427397" y="1705448"/>
                  <a:pt x="0" y="1278051"/>
                  <a:pt x="0" y="750831"/>
                </a:cubicBezTo>
                <a:cubicBezTo>
                  <a:pt x="0" y="444302"/>
                  <a:pt x="144474" y="171517"/>
                  <a:pt x="371490" y="0"/>
                </a:cubicBezTo>
                <a:close/>
              </a:path>
            </a:pathLst>
          </a:custGeom>
          <a:solidFill>
            <a:schemeClr val="tx2">
              <a:lumMod val="75000"/>
              <a:alpha val="10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5" name="Oval 134"/>
          <p:cNvSpPr>
            <a:spLocks noChangeAspect="1"/>
          </p:cNvSpPr>
          <p:nvPr/>
        </p:nvSpPr>
        <p:spPr>
          <a:xfrm>
            <a:off x="7494454" y="1095309"/>
            <a:ext cx="1697544" cy="1909234"/>
          </a:xfrm>
          <a:custGeom>
            <a:avLst/>
            <a:gdLst/>
            <a:ahLst/>
            <a:cxnLst/>
            <a:rect l="l" t="t" r="r" b="b"/>
            <a:pathLst>
              <a:path w="1697544" h="1909234">
                <a:moveTo>
                  <a:pt x="954617" y="0"/>
                </a:moveTo>
                <a:cubicBezTo>
                  <a:pt x="1256666" y="0"/>
                  <a:pt x="1525952" y="140283"/>
                  <a:pt x="1697544" y="361910"/>
                </a:cubicBezTo>
                <a:lnTo>
                  <a:pt x="1697544" y="1547324"/>
                </a:lnTo>
                <a:cubicBezTo>
                  <a:pt x="1525952" y="1768951"/>
                  <a:pt x="1256666" y="1909234"/>
                  <a:pt x="954617" y="1909234"/>
                </a:cubicBezTo>
                <a:cubicBezTo>
                  <a:pt x="427397" y="1909234"/>
                  <a:pt x="0" y="1481837"/>
                  <a:pt x="0" y="954617"/>
                </a:cubicBezTo>
                <a:cubicBezTo>
                  <a:pt x="0" y="427397"/>
                  <a:pt x="427397" y="0"/>
                  <a:pt x="954617" y="0"/>
                </a:cubicBezTo>
                <a:close/>
              </a:path>
            </a:pathLst>
          </a:custGeom>
          <a:solidFill>
            <a:schemeClr val="tx2">
              <a:lumMod val="75000"/>
              <a:alpha val="15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6" name="Oval 135"/>
          <p:cNvSpPr>
            <a:spLocks noChangeAspect="1"/>
          </p:cNvSpPr>
          <p:nvPr/>
        </p:nvSpPr>
        <p:spPr>
          <a:xfrm>
            <a:off x="8056674" y="5140346"/>
            <a:ext cx="1137194" cy="1759729"/>
          </a:xfrm>
          <a:custGeom>
            <a:avLst/>
            <a:gdLst/>
            <a:ahLst/>
            <a:cxnLst/>
            <a:rect l="l" t="t" r="r" b="b"/>
            <a:pathLst>
              <a:path w="1137194" h="1759729">
                <a:moveTo>
                  <a:pt x="954617" y="0"/>
                </a:moveTo>
                <a:cubicBezTo>
                  <a:pt x="1017088" y="0"/>
                  <a:pt x="1078157" y="6001"/>
                  <a:pt x="1137194" y="17897"/>
                </a:cubicBezTo>
                <a:lnTo>
                  <a:pt x="1137194" y="1759729"/>
                </a:lnTo>
                <a:lnTo>
                  <a:pt x="443151" y="1759729"/>
                </a:lnTo>
                <a:cubicBezTo>
                  <a:pt x="176544" y="1591075"/>
                  <a:pt x="0" y="1293463"/>
                  <a:pt x="0" y="954617"/>
                </a:cubicBezTo>
                <a:cubicBezTo>
                  <a:pt x="0" y="427397"/>
                  <a:pt x="427397" y="0"/>
                  <a:pt x="954617" y="0"/>
                </a:cubicBezTo>
                <a:close/>
              </a:path>
            </a:pathLst>
          </a:custGeom>
          <a:solidFill>
            <a:schemeClr val="tx2">
              <a:lumMod val="75000"/>
              <a:alpha val="16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7" name="Oval 136"/>
          <p:cNvSpPr>
            <a:spLocks noChangeAspect="1"/>
          </p:cNvSpPr>
          <p:nvPr/>
        </p:nvSpPr>
        <p:spPr>
          <a:xfrm>
            <a:off x="6661711" y="4362912"/>
            <a:ext cx="1909233" cy="1909233"/>
          </a:xfrm>
          <a:prstGeom prst="ellipse">
            <a:avLst/>
          </a:prstGeom>
          <a:solidFill>
            <a:schemeClr val="tx2">
              <a:lumMod val="75000"/>
              <a:alpha val="5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8" name="Oval 137"/>
          <p:cNvSpPr>
            <a:spLocks noChangeAspect="1"/>
          </p:cNvSpPr>
          <p:nvPr/>
        </p:nvSpPr>
        <p:spPr>
          <a:xfrm>
            <a:off x="-69625" y="4948766"/>
            <a:ext cx="1353860" cy="1909234"/>
          </a:xfrm>
          <a:custGeom>
            <a:avLst/>
            <a:gdLst/>
            <a:ahLst/>
            <a:cxnLst/>
            <a:rect l="l" t="t" r="r" b="b"/>
            <a:pathLst>
              <a:path w="1353860" h="1909234">
                <a:moveTo>
                  <a:pt x="399243" y="0"/>
                </a:moveTo>
                <a:cubicBezTo>
                  <a:pt x="926463" y="0"/>
                  <a:pt x="1353860" y="427397"/>
                  <a:pt x="1353860" y="954617"/>
                </a:cubicBezTo>
                <a:cubicBezTo>
                  <a:pt x="1353860" y="1481837"/>
                  <a:pt x="926463" y="1909234"/>
                  <a:pt x="399243" y="1909234"/>
                </a:cubicBezTo>
                <a:cubicBezTo>
                  <a:pt x="256544" y="1909234"/>
                  <a:pt x="121158" y="1877924"/>
                  <a:pt x="0" y="1820890"/>
                </a:cubicBezTo>
                <a:lnTo>
                  <a:pt x="0" y="88345"/>
                </a:lnTo>
                <a:cubicBezTo>
                  <a:pt x="121158" y="31311"/>
                  <a:pt x="256544" y="0"/>
                  <a:pt x="399243" y="0"/>
                </a:cubicBezTo>
                <a:close/>
              </a:path>
            </a:pathLst>
          </a:custGeom>
          <a:solidFill>
            <a:schemeClr val="tx2">
              <a:lumMod val="75000"/>
              <a:alpha val="16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9" name="Oval 138"/>
          <p:cNvSpPr>
            <a:spLocks noChangeAspect="1"/>
          </p:cNvSpPr>
          <p:nvPr/>
        </p:nvSpPr>
        <p:spPr>
          <a:xfrm>
            <a:off x="708471" y="4790336"/>
            <a:ext cx="1909233" cy="1909233"/>
          </a:xfrm>
          <a:prstGeom prst="ellipse">
            <a:avLst/>
          </a:prstGeom>
          <a:solidFill>
            <a:schemeClr val="tx2">
              <a:lumMod val="75000"/>
              <a:alpha val="8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40" name="Oval 139"/>
          <p:cNvSpPr>
            <a:spLocks noChangeAspect="1"/>
          </p:cNvSpPr>
          <p:nvPr/>
        </p:nvSpPr>
        <p:spPr>
          <a:xfrm>
            <a:off x="6117503" y="783988"/>
            <a:ext cx="1909233" cy="1909233"/>
          </a:xfrm>
          <a:prstGeom prst="ellipse">
            <a:avLst/>
          </a:prstGeom>
          <a:solidFill>
            <a:schemeClr val="tx2">
              <a:lumMod val="75000"/>
              <a:alpha val="15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41" name="Oval 140"/>
          <p:cNvSpPr>
            <a:spLocks noChangeAspect="1"/>
          </p:cNvSpPr>
          <p:nvPr/>
        </p:nvSpPr>
        <p:spPr>
          <a:xfrm>
            <a:off x="6459053" y="5140346"/>
            <a:ext cx="1909233" cy="1909233"/>
          </a:xfrm>
          <a:prstGeom prst="ellipse">
            <a:avLst/>
          </a:prstGeom>
          <a:solidFill>
            <a:schemeClr val="tx2">
              <a:lumMod val="75000"/>
              <a:alpha val="10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18" name="Oval 117"/>
          <p:cNvSpPr>
            <a:spLocks noChangeAspect="1"/>
          </p:cNvSpPr>
          <p:nvPr/>
        </p:nvSpPr>
        <p:spPr>
          <a:xfrm>
            <a:off x="8398204" y="597861"/>
            <a:ext cx="793794" cy="1252918"/>
          </a:xfrm>
          <a:custGeom>
            <a:avLst/>
            <a:gdLst/>
            <a:ahLst/>
            <a:cxnLst/>
            <a:rect l="l" t="t" r="r" b="b"/>
            <a:pathLst>
              <a:path w="793794" h="1252918">
                <a:moveTo>
                  <a:pt x="626459" y="0"/>
                </a:moveTo>
                <a:cubicBezTo>
                  <a:pt x="684682" y="0"/>
                  <a:pt x="741049" y="7943"/>
                  <a:pt x="793794" y="25480"/>
                </a:cubicBezTo>
                <a:lnTo>
                  <a:pt x="793794" y="1227438"/>
                </a:lnTo>
                <a:cubicBezTo>
                  <a:pt x="741049" y="1244975"/>
                  <a:pt x="684682" y="1252918"/>
                  <a:pt x="626459" y="1252918"/>
                </a:cubicBezTo>
                <a:cubicBezTo>
                  <a:pt x="280475" y="1252918"/>
                  <a:pt x="0" y="972443"/>
                  <a:pt x="0" y="626459"/>
                </a:cubicBezTo>
                <a:cubicBezTo>
                  <a:pt x="0" y="280475"/>
                  <a:pt x="280475" y="0"/>
                  <a:pt x="626459" y="0"/>
                </a:cubicBezTo>
                <a:close/>
              </a:path>
            </a:pathLst>
          </a:cu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9" name="Oval 118"/>
          <p:cNvSpPr>
            <a:spLocks noChangeAspect="1"/>
          </p:cNvSpPr>
          <p:nvPr/>
        </p:nvSpPr>
        <p:spPr>
          <a:xfrm>
            <a:off x="6350100" y="206512"/>
            <a:ext cx="1041276" cy="1041276"/>
          </a:xfrm>
          <a:prstGeom prst="ellipse">
            <a:avLst/>
          </a:pr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0" name="Oval 119"/>
          <p:cNvSpPr>
            <a:spLocks noChangeAspect="1"/>
          </p:cNvSpPr>
          <p:nvPr/>
        </p:nvSpPr>
        <p:spPr>
          <a:xfrm>
            <a:off x="6872127" y="1450645"/>
            <a:ext cx="1218253" cy="1218253"/>
          </a:xfrm>
          <a:prstGeom prst="ellipse">
            <a:avLst/>
          </a:pr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1" name="Oval 120"/>
          <p:cNvSpPr>
            <a:spLocks noChangeAspect="1"/>
          </p:cNvSpPr>
          <p:nvPr/>
        </p:nvSpPr>
        <p:spPr>
          <a:xfrm>
            <a:off x="7219068" y="2049927"/>
            <a:ext cx="1041276" cy="1041276"/>
          </a:xfrm>
          <a:prstGeom prst="ellipse">
            <a:avLst/>
          </a:pr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2" name="Oval 121"/>
          <p:cNvSpPr>
            <a:spLocks noChangeAspect="1"/>
          </p:cNvSpPr>
          <p:nvPr/>
        </p:nvSpPr>
        <p:spPr>
          <a:xfrm>
            <a:off x="7749416" y="2661634"/>
            <a:ext cx="721308" cy="721308"/>
          </a:xfrm>
          <a:prstGeom prst="ellipse">
            <a:avLst/>
          </a:pr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3" name="Oval 122"/>
          <p:cNvSpPr>
            <a:spLocks noChangeAspect="1"/>
          </p:cNvSpPr>
          <p:nvPr/>
        </p:nvSpPr>
        <p:spPr>
          <a:xfrm>
            <a:off x="685054" y="-100976"/>
            <a:ext cx="1193676" cy="697815"/>
          </a:xfrm>
          <a:custGeom>
            <a:avLst/>
            <a:gdLst/>
            <a:ahLst/>
            <a:cxnLst/>
            <a:rect l="l" t="t" r="r" b="b"/>
            <a:pathLst>
              <a:path w="1193676" h="697815">
                <a:moveTo>
                  <a:pt x="10179" y="0"/>
                </a:moveTo>
                <a:lnTo>
                  <a:pt x="1183497" y="0"/>
                </a:lnTo>
                <a:cubicBezTo>
                  <a:pt x="1190746" y="32633"/>
                  <a:pt x="1193676" y="66463"/>
                  <a:pt x="1193676" y="100977"/>
                </a:cubicBezTo>
                <a:cubicBezTo>
                  <a:pt x="1193676" y="430602"/>
                  <a:pt x="926463" y="697815"/>
                  <a:pt x="596838" y="697815"/>
                </a:cubicBezTo>
                <a:cubicBezTo>
                  <a:pt x="267213" y="697815"/>
                  <a:pt x="0" y="430602"/>
                  <a:pt x="0" y="100977"/>
                </a:cubicBezTo>
                <a:close/>
              </a:path>
            </a:pathLst>
          </a:cu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4" name="Oval 123"/>
          <p:cNvSpPr>
            <a:spLocks noChangeAspect="1"/>
          </p:cNvSpPr>
          <p:nvPr/>
        </p:nvSpPr>
        <p:spPr>
          <a:xfrm>
            <a:off x="1502638" y="-100976"/>
            <a:ext cx="1029028" cy="459889"/>
          </a:xfrm>
          <a:custGeom>
            <a:avLst/>
            <a:gdLst/>
            <a:ahLst/>
            <a:cxnLst/>
            <a:rect l="l" t="t" r="r" b="b"/>
            <a:pathLst>
              <a:path w="1029028" h="459889">
                <a:moveTo>
                  <a:pt x="0" y="0"/>
                </a:moveTo>
                <a:lnTo>
                  <a:pt x="1029028" y="0"/>
                </a:lnTo>
                <a:cubicBezTo>
                  <a:pt x="1001386" y="259074"/>
                  <a:pt x="781401" y="459889"/>
                  <a:pt x="514514" y="459889"/>
                </a:cubicBezTo>
                <a:cubicBezTo>
                  <a:pt x="247627" y="459889"/>
                  <a:pt x="27642" y="259074"/>
                  <a:pt x="0" y="0"/>
                </a:cubicBezTo>
                <a:close/>
              </a:path>
            </a:pathLst>
          </a:cu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5" name="Oval 124"/>
          <p:cNvSpPr>
            <a:spLocks noChangeAspect="1"/>
          </p:cNvSpPr>
          <p:nvPr/>
        </p:nvSpPr>
        <p:spPr>
          <a:xfrm>
            <a:off x="-69624" y="-100976"/>
            <a:ext cx="590263" cy="612289"/>
          </a:xfrm>
          <a:custGeom>
            <a:avLst/>
            <a:gdLst/>
            <a:ahLst/>
            <a:cxnLst/>
            <a:rect l="l" t="t" r="r" b="b"/>
            <a:pathLst>
              <a:path w="590263" h="612289">
                <a:moveTo>
                  <a:pt x="0" y="0"/>
                </a:moveTo>
                <a:lnTo>
                  <a:pt x="581024" y="0"/>
                </a:lnTo>
                <a:cubicBezTo>
                  <a:pt x="587493" y="29611"/>
                  <a:pt x="590263" y="60308"/>
                  <a:pt x="590263" y="91651"/>
                </a:cubicBezTo>
                <a:cubicBezTo>
                  <a:pt x="590263" y="379191"/>
                  <a:pt x="357165" y="612289"/>
                  <a:pt x="69625" y="612289"/>
                </a:cubicBezTo>
                <a:lnTo>
                  <a:pt x="0" y="605270"/>
                </a:lnTo>
                <a:close/>
              </a:path>
            </a:pathLst>
          </a:cu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6" name="Oval 125"/>
          <p:cNvSpPr>
            <a:spLocks noChangeAspect="1"/>
          </p:cNvSpPr>
          <p:nvPr/>
        </p:nvSpPr>
        <p:spPr>
          <a:xfrm>
            <a:off x="277432" y="4321783"/>
            <a:ext cx="1396887" cy="1396887"/>
          </a:xfrm>
          <a:prstGeom prst="ellipse">
            <a:avLst/>
          </a:prstGeom>
          <a:solidFill>
            <a:schemeClr val="tx2">
              <a:lumMod val="75000"/>
              <a:alpha val="6000"/>
            </a:schemeClr>
          </a:solidFill>
          <a:ln w="177800" cap="rnd" cmpd="sng" algn="ctr">
            <a:solidFill>
              <a:schemeClr val="tx2">
                <a:lumMod val="60000"/>
                <a:lumOff val="40000"/>
                <a:alpha val="4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7" name="Oval 126"/>
          <p:cNvSpPr>
            <a:spLocks noChangeAspect="1"/>
          </p:cNvSpPr>
          <p:nvPr/>
        </p:nvSpPr>
        <p:spPr>
          <a:xfrm>
            <a:off x="5792131" y="6489965"/>
            <a:ext cx="1115939" cy="443769"/>
          </a:xfrm>
          <a:custGeom>
            <a:avLst/>
            <a:gdLst/>
            <a:ahLst/>
            <a:cxnLst/>
            <a:rect l="l" t="t" r="r" b="b"/>
            <a:pathLst>
              <a:path w="1115939" h="443769">
                <a:moveTo>
                  <a:pt x="557969" y="0"/>
                </a:moveTo>
                <a:cubicBezTo>
                  <a:pt x="830120" y="0"/>
                  <a:pt x="1058049" y="189335"/>
                  <a:pt x="1115939" y="443769"/>
                </a:cubicBezTo>
                <a:lnTo>
                  <a:pt x="0" y="443769"/>
                </a:lnTo>
                <a:cubicBezTo>
                  <a:pt x="57889" y="189335"/>
                  <a:pt x="285818" y="0"/>
                  <a:pt x="557969" y="0"/>
                </a:cubicBezTo>
                <a:close/>
              </a:path>
            </a:pathLst>
          </a:custGeom>
          <a:solidFill>
            <a:schemeClr val="tx2">
              <a:lumMod val="75000"/>
              <a:alpha val="6000"/>
            </a:schemeClr>
          </a:solidFill>
          <a:ln w="177800" cap="rnd" cmpd="sng" algn="ctr">
            <a:solidFill>
              <a:schemeClr val="tx2">
                <a:lumMod val="60000"/>
                <a:lumOff val="40000"/>
                <a:alpha val="4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8" name="Oval 127"/>
          <p:cNvSpPr>
            <a:spLocks noChangeAspect="1"/>
          </p:cNvSpPr>
          <p:nvPr/>
        </p:nvSpPr>
        <p:spPr>
          <a:xfrm>
            <a:off x="6127999" y="6408840"/>
            <a:ext cx="1237019" cy="524894"/>
          </a:xfrm>
          <a:custGeom>
            <a:avLst/>
            <a:gdLst/>
            <a:ahLst/>
            <a:cxnLst/>
            <a:rect l="l" t="t" r="r" b="b"/>
            <a:pathLst>
              <a:path w="1237019" h="524894">
                <a:moveTo>
                  <a:pt x="618509" y="0"/>
                </a:moveTo>
                <a:cubicBezTo>
                  <a:pt x="930325" y="0"/>
                  <a:pt x="1189147" y="226891"/>
                  <a:pt x="1237019" y="524894"/>
                </a:cubicBezTo>
                <a:lnTo>
                  <a:pt x="0" y="524894"/>
                </a:lnTo>
                <a:cubicBezTo>
                  <a:pt x="47872" y="226891"/>
                  <a:pt x="306694" y="0"/>
                  <a:pt x="618509" y="0"/>
                </a:cubicBezTo>
                <a:close/>
              </a:path>
            </a:pathLst>
          </a:custGeom>
          <a:solidFill>
            <a:schemeClr val="tx2">
              <a:lumMod val="75000"/>
              <a:alpha val="6000"/>
            </a:schemeClr>
          </a:solidFill>
          <a:ln w="177800" cap="rnd" cmpd="sng" algn="ctr">
            <a:solidFill>
              <a:schemeClr val="tx2">
                <a:lumMod val="60000"/>
                <a:lumOff val="40000"/>
                <a:alpha val="4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9" name="Oval 128"/>
          <p:cNvSpPr>
            <a:spLocks noChangeAspect="1"/>
          </p:cNvSpPr>
          <p:nvPr/>
        </p:nvSpPr>
        <p:spPr>
          <a:xfrm>
            <a:off x="7577655" y="6408841"/>
            <a:ext cx="1211408" cy="524893"/>
          </a:xfrm>
          <a:custGeom>
            <a:avLst/>
            <a:gdLst/>
            <a:ahLst/>
            <a:cxnLst/>
            <a:rect l="l" t="t" r="r" b="b"/>
            <a:pathLst>
              <a:path w="1211408" h="524893">
                <a:moveTo>
                  <a:pt x="605704" y="0"/>
                </a:moveTo>
                <a:cubicBezTo>
                  <a:pt x="914574" y="0"/>
                  <a:pt x="1170243" y="227782"/>
                  <a:pt x="1211408" y="524893"/>
                </a:cubicBezTo>
                <a:lnTo>
                  <a:pt x="0" y="524893"/>
                </a:lnTo>
                <a:cubicBezTo>
                  <a:pt x="41165" y="227782"/>
                  <a:pt x="296834" y="0"/>
                  <a:pt x="605704" y="0"/>
                </a:cubicBezTo>
                <a:close/>
              </a:path>
            </a:pathLst>
          </a:custGeom>
          <a:solidFill>
            <a:schemeClr val="tx2">
              <a:lumMod val="75000"/>
              <a:alpha val="6000"/>
            </a:schemeClr>
          </a:solidFill>
          <a:ln w="177800" cap="rnd" cmpd="sng" algn="ctr">
            <a:solidFill>
              <a:schemeClr val="tx2">
                <a:lumMod val="60000"/>
                <a:lumOff val="40000"/>
                <a:alpha val="4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97" name="Oval 96"/>
          <p:cNvSpPr>
            <a:spLocks noChangeAspect="1"/>
          </p:cNvSpPr>
          <p:nvPr/>
        </p:nvSpPr>
        <p:spPr>
          <a:xfrm>
            <a:off x="11073" y="4941986"/>
            <a:ext cx="611230" cy="611230"/>
          </a:xfrm>
          <a:prstGeom prst="ellipse">
            <a:avLst/>
          </a:prstGeom>
          <a:solidFill>
            <a:schemeClr val="accent3">
              <a:lumMod val="60000"/>
              <a:lumOff val="40000"/>
              <a:alpha val="5000"/>
            </a:schemeClr>
          </a:solidFill>
          <a:ln w="12700" cap="rnd" cmpd="sng" algn="ctr">
            <a:solidFill>
              <a:schemeClr val="accent3">
                <a:lumMod val="60000"/>
                <a:lumOff val="40000"/>
                <a:alpha val="15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98" name="Oval 97"/>
          <p:cNvSpPr>
            <a:spLocks noChangeAspect="1"/>
          </p:cNvSpPr>
          <p:nvPr/>
        </p:nvSpPr>
        <p:spPr>
          <a:xfrm>
            <a:off x="-69625" y="6172569"/>
            <a:ext cx="778097" cy="750322"/>
          </a:xfrm>
          <a:custGeom>
            <a:avLst/>
            <a:gdLst/>
            <a:ahLst/>
            <a:cxnLst/>
            <a:rect l="l" t="t" r="r" b="b"/>
            <a:pathLst>
              <a:path w="778097" h="750322">
                <a:moveTo>
                  <a:pt x="261411" y="0"/>
                </a:moveTo>
                <a:cubicBezTo>
                  <a:pt x="546769" y="0"/>
                  <a:pt x="778097" y="231328"/>
                  <a:pt x="778097" y="516686"/>
                </a:cubicBezTo>
                <a:cubicBezTo>
                  <a:pt x="778097" y="601179"/>
                  <a:pt x="757816" y="680934"/>
                  <a:pt x="719843" y="750322"/>
                </a:cubicBezTo>
                <a:lnTo>
                  <a:pt x="0" y="750322"/>
                </a:lnTo>
                <a:lnTo>
                  <a:pt x="0" y="73330"/>
                </a:lnTo>
                <a:cubicBezTo>
                  <a:pt x="75863" y="26083"/>
                  <a:pt x="165591" y="0"/>
                  <a:pt x="261411" y="0"/>
                </a:cubicBezTo>
                <a:close/>
              </a:path>
            </a:pathLst>
          </a:cu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99" name="Oval 98"/>
          <p:cNvSpPr>
            <a:spLocks noChangeAspect="1"/>
          </p:cNvSpPr>
          <p:nvPr/>
        </p:nvSpPr>
        <p:spPr>
          <a:xfrm>
            <a:off x="-69625" y="5158575"/>
            <a:ext cx="563524" cy="897560"/>
          </a:xfrm>
          <a:custGeom>
            <a:avLst/>
            <a:gdLst/>
            <a:ahLst/>
            <a:cxnLst/>
            <a:rect l="l" t="t" r="r" b="b"/>
            <a:pathLst>
              <a:path w="563524" h="897560">
                <a:moveTo>
                  <a:pt x="114744" y="0"/>
                </a:moveTo>
                <a:cubicBezTo>
                  <a:pt x="362598" y="0"/>
                  <a:pt x="563524" y="200926"/>
                  <a:pt x="563524" y="448780"/>
                </a:cubicBezTo>
                <a:cubicBezTo>
                  <a:pt x="563524" y="696634"/>
                  <a:pt x="362598" y="897560"/>
                  <a:pt x="114744" y="897560"/>
                </a:cubicBezTo>
                <a:cubicBezTo>
                  <a:pt x="74918" y="897560"/>
                  <a:pt x="36304" y="892373"/>
                  <a:pt x="0" y="880900"/>
                </a:cubicBezTo>
                <a:lnTo>
                  <a:pt x="0" y="16661"/>
                </a:lnTo>
                <a:cubicBezTo>
                  <a:pt x="36304" y="5188"/>
                  <a:pt x="74918" y="0"/>
                  <a:pt x="114744" y="0"/>
                </a:cubicBezTo>
                <a:close/>
              </a:path>
            </a:pathLst>
          </a:cu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0" name="Oval 99"/>
          <p:cNvSpPr>
            <a:spLocks noChangeAspect="1"/>
          </p:cNvSpPr>
          <p:nvPr/>
        </p:nvSpPr>
        <p:spPr>
          <a:xfrm>
            <a:off x="-25758" y="482386"/>
            <a:ext cx="598416" cy="905704"/>
          </a:xfrm>
          <a:custGeom>
            <a:avLst/>
            <a:gdLst/>
            <a:ahLst/>
            <a:cxnLst/>
            <a:rect l="l" t="t" r="r" b="b"/>
            <a:pathLst>
              <a:path w="598416" h="905704">
                <a:moveTo>
                  <a:pt x="145564" y="0"/>
                </a:moveTo>
                <a:cubicBezTo>
                  <a:pt x="395667" y="0"/>
                  <a:pt x="598416" y="202749"/>
                  <a:pt x="598416" y="452852"/>
                </a:cubicBezTo>
                <a:cubicBezTo>
                  <a:pt x="598416" y="702955"/>
                  <a:pt x="395667" y="905704"/>
                  <a:pt x="145564" y="905704"/>
                </a:cubicBezTo>
                <a:cubicBezTo>
                  <a:pt x="94398" y="905704"/>
                  <a:pt x="45214" y="897218"/>
                  <a:pt x="0" y="879648"/>
                </a:cubicBezTo>
                <a:lnTo>
                  <a:pt x="0" y="26056"/>
                </a:lnTo>
                <a:cubicBezTo>
                  <a:pt x="45214" y="8486"/>
                  <a:pt x="94398" y="0"/>
                  <a:pt x="145564" y="0"/>
                </a:cubicBezTo>
                <a:close/>
              </a:path>
            </a:pathLst>
          </a:custGeom>
          <a:solidFill>
            <a:schemeClr val="accent3">
              <a:lumMod val="60000"/>
              <a:lumOff val="40000"/>
              <a:alpha val="5000"/>
            </a:schemeClr>
          </a:solidFill>
          <a:ln w="12700" cap="rnd" cmpd="sng" algn="ctr">
            <a:solidFill>
              <a:schemeClr val="accent3">
                <a:lumMod val="60000"/>
                <a:lumOff val="40000"/>
                <a:alpha val="30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1" name="Oval 100"/>
          <p:cNvSpPr>
            <a:spLocks noChangeAspect="1"/>
          </p:cNvSpPr>
          <p:nvPr/>
        </p:nvSpPr>
        <p:spPr>
          <a:xfrm>
            <a:off x="474208" y="836793"/>
            <a:ext cx="910817" cy="910817"/>
          </a:xfrm>
          <a:prstGeom prst="ellipse">
            <a:avLst/>
          </a:pr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2" name="Oval 101"/>
          <p:cNvSpPr>
            <a:spLocks noChangeAspect="1"/>
          </p:cNvSpPr>
          <p:nvPr/>
        </p:nvSpPr>
        <p:spPr>
          <a:xfrm>
            <a:off x="319223" y="1452260"/>
            <a:ext cx="772993" cy="772993"/>
          </a:xfrm>
          <a:prstGeom prst="ellipse">
            <a:avLst/>
          </a:pr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3" name="Oval 102"/>
          <p:cNvSpPr>
            <a:spLocks noChangeAspect="1"/>
          </p:cNvSpPr>
          <p:nvPr/>
        </p:nvSpPr>
        <p:spPr>
          <a:xfrm>
            <a:off x="371257" y="1886983"/>
            <a:ext cx="610366" cy="610366"/>
          </a:xfrm>
          <a:prstGeom prst="ellipse">
            <a:avLst/>
          </a:prstGeom>
          <a:solidFill>
            <a:schemeClr val="accent3">
              <a:lumMod val="60000"/>
              <a:lumOff val="40000"/>
              <a:alpha val="5000"/>
            </a:schemeClr>
          </a:solidFill>
          <a:ln w="12700" cap="rnd" cmpd="sng" algn="ctr">
            <a:solidFill>
              <a:schemeClr val="accent3">
                <a:lumMod val="60000"/>
                <a:lumOff val="40000"/>
                <a:alpha val="30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4" name="Oval 103"/>
          <p:cNvSpPr>
            <a:spLocks noChangeAspect="1"/>
          </p:cNvSpPr>
          <p:nvPr/>
        </p:nvSpPr>
        <p:spPr>
          <a:xfrm>
            <a:off x="154676" y="1919682"/>
            <a:ext cx="521764" cy="521764"/>
          </a:xfrm>
          <a:prstGeom prst="ellipse">
            <a:avLst/>
          </a:pr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5" name="Oval 104"/>
          <p:cNvSpPr>
            <a:spLocks noChangeAspect="1"/>
          </p:cNvSpPr>
          <p:nvPr/>
        </p:nvSpPr>
        <p:spPr>
          <a:xfrm>
            <a:off x="7302517" y="-61709"/>
            <a:ext cx="910818" cy="750833"/>
          </a:xfrm>
          <a:custGeom>
            <a:avLst/>
            <a:gdLst/>
            <a:ahLst/>
            <a:cxnLst/>
            <a:rect l="l" t="t" r="r" b="b"/>
            <a:pathLst>
              <a:path w="910818" h="750833">
                <a:moveTo>
                  <a:pt x="111441" y="0"/>
                </a:moveTo>
                <a:lnTo>
                  <a:pt x="799378" y="0"/>
                </a:lnTo>
                <a:cubicBezTo>
                  <a:pt x="869408" y="78400"/>
                  <a:pt x="910818" y="182076"/>
                  <a:pt x="910818" y="295424"/>
                </a:cubicBezTo>
                <a:cubicBezTo>
                  <a:pt x="910818" y="546939"/>
                  <a:pt x="706924" y="750833"/>
                  <a:pt x="455409" y="750833"/>
                </a:cubicBezTo>
                <a:cubicBezTo>
                  <a:pt x="203894" y="750833"/>
                  <a:pt x="0" y="546939"/>
                  <a:pt x="0" y="295424"/>
                </a:cubicBezTo>
                <a:cubicBezTo>
                  <a:pt x="0" y="182076"/>
                  <a:pt x="41410" y="78400"/>
                  <a:pt x="111441" y="0"/>
                </a:cubicBezTo>
                <a:close/>
              </a:path>
            </a:pathLst>
          </a:cu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6" name="Oval 105"/>
          <p:cNvSpPr>
            <a:spLocks noChangeAspect="1"/>
          </p:cNvSpPr>
          <p:nvPr/>
        </p:nvSpPr>
        <p:spPr>
          <a:xfrm>
            <a:off x="8718124" y="-61709"/>
            <a:ext cx="473874" cy="613011"/>
          </a:xfrm>
          <a:custGeom>
            <a:avLst/>
            <a:gdLst/>
            <a:ahLst/>
            <a:cxnLst/>
            <a:rect l="l" t="t" r="r" b="b"/>
            <a:pathLst>
              <a:path w="473874" h="613011">
                <a:moveTo>
                  <a:pt x="29684" y="0"/>
                </a:moveTo>
                <a:lnTo>
                  <a:pt x="473874" y="0"/>
                </a:lnTo>
                <a:lnTo>
                  <a:pt x="473874" y="611150"/>
                </a:lnTo>
                <a:cubicBezTo>
                  <a:pt x="467789" y="612887"/>
                  <a:pt x="461614" y="613011"/>
                  <a:pt x="455409" y="613011"/>
                </a:cubicBezTo>
                <a:cubicBezTo>
                  <a:pt x="203894" y="613011"/>
                  <a:pt x="0" y="409117"/>
                  <a:pt x="0" y="157602"/>
                </a:cubicBezTo>
                <a:cubicBezTo>
                  <a:pt x="0" y="101995"/>
                  <a:pt x="9966" y="48716"/>
                  <a:pt x="29684" y="0"/>
                </a:cubicBezTo>
                <a:close/>
              </a:path>
            </a:pathLst>
          </a:cu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7" name="Oval 106"/>
          <p:cNvSpPr>
            <a:spLocks noChangeAspect="1"/>
          </p:cNvSpPr>
          <p:nvPr/>
        </p:nvSpPr>
        <p:spPr>
          <a:xfrm>
            <a:off x="7748238" y="282933"/>
            <a:ext cx="1128521" cy="1128521"/>
          </a:xfrm>
          <a:prstGeom prst="ellipse">
            <a:avLst/>
          </a:prstGeom>
          <a:solidFill>
            <a:schemeClr val="accent3">
              <a:lumMod val="60000"/>
              <a:lumOff val="40000"/>
              <a:alpha val="5000"/>
            </a:schemeClr>
          </a:solidFill>
          <a:ln w="12700" cap="rnd" cmpd="sng" algn="ctr">
            <a:solidFill>
              <a:schemeClr val="accent3">
                <a:lumMod val="60000"/>
                <a:lumOff val="40000"/>
                <a:alpha val="30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8" name="Oval 107"/>
          <p:cNvSpPr>
            <a:spLocks noChangeAspect="1"/>
          </p:cNvSpPr>
          <p:nvPr/>
        </p:nvSpPr>
        <p:spPr>
          <a:xfrm>
            <a:off x="8914718" y="749603"/>
            <a:ext cx="277280" cy="907992"/>
          </a:xfrm>
          <a:custGeom>
            <a:avLst/>
            <a:gdLst/>
            <a:ahLst/>
            <a:cxnLst/>
            <a:rect l="l" t="t" r="r" b="b"/>
            <a:pathLst>
              <a:path w="277280" h="907992">
                <a:moveTo>
                  <a:pt x="277280" y="0"/>
                </a:moveTo>
                <a:lnTo>
                  <a:pt x="277280" y="907992"/>
                </a:lnTo>
                <a:cubicBezTo>
                  <a:pt x="112021" y="824131"/>
                  <a:pt x="0" y="652146"/>
                  <a:pt x="0" y="453996"/>
                </a:cubicBezTo>
                <a:cubicBezTo>
                  <a:pt x="0" y="255847"/>
                  <a:pt x="112021" y="83861"/>
                  <a:pt x="277280" y="0"/>
                </a:cubicBezTo>
                <a:close/>
              </a:path>
            </a:pathLst>
          </a:cu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9" name="Oval 108"/>
          <p:cNvSpPr>
            <a:spLocks noChangeAspect="1"/>
          </p:cNvSpPr>
          <p:nvPr/>
        </p:nvSpPr>
        <p:spPr>
          <a:xfrm>
            <a:off x="7590871" y="728498"/>
            <a:ext cx="969734" cy="969734"/>
          </a:xfrm>
          <a:prstGeom prst="ellipse">
            <a:avLst/>
          </a:pr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0" name="Oval 109"/>
          <p:cNvSpPr>
            <a:spLocks noChangeAspect="1"/>
          </p:cNvSpPr>
          <p:nvPr/>
        </p:nvSpPr>
        <p:spPr>
          <a:xfrm>
            <a:off x="7470041" y="1326476"/>
            <a:ext cx="608190" cy="608190"/>
          </a:xfrm>
          <a:prstGeom prst="ellipse">
            <a:avLst/>
          </a:prstGeom>
          <a:solidFill>
            <a:schemeClr val="accent3">
              <a:lumMod val="60000"/>
              <a:lumOff val="40000"/>
              <a:alpha val="5000"/>
            </a:schemeClr>
          </a:solidFill>
          <a:ln w="12700" cap="rnd" cmpd="sng" algn="ctr">
            <a:solidFill>
              <a:schemeClr val="accent3">
                <a:lumMod val="60000"/>
                <a:lumOff val="40000"/>
                <a:alpha val="30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1" name="Oval 110"/>
          <p:cNvSpPr>
            <a:spLocks noChangeAspect="1"/>
          </p:cNvSpPr>
          <p:nvPr/>
        </p:nvSpPr>
        <p:spPr>
          <a:xfrm>
            <a:off x="7629941" y="5611427"/>
            <a:ext cx="738345" cy="738345"/>
          </a:xfrm>
          <a:prstGeom prst="ellipse">
            <a:avLst/>
          </a:prstGeom>
          <a:solidFill>
            <a:schemeClr val="accent3">
              <a:lumMod val="60000"/>
              <a:lumOff val="40000"/>
              <a:alpha val="5000"/>
            </a:schemeClr>
          </a:solidFill>
          <a:ln w="12700" cap="rnd" cmpd="sng" algn="ctr">
            <a:solidFill>
              <a:schemeClr val="accent3">
                <a:lumMod val="60000"/>
                <a:lumOff val="40000"/>
                <a:alpha val="15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2" name="Oval 111"/>
          <p:cNvSpPr>
            <a:spLocks noChangeAspect="1"/>
          </p:cNvSpPr>
          <p:nvPr/>
        </p:nvSpPr>
        <p:spPr>
          <a:xfrm>
            <a:off x="6972882" y="5242254"/>
            <a:ext cx="738345" cy="738345"/>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3" name="Oval 112"/>
          <p:cNvSpPr>
            <a:spLocks noChangeAspect="1"/>
          </p:cNvSpPr>
          <p:nvPr/>
        </p:nvSpPr>
        <p:spPr>
          <a:xfrm>
            <a:off x="7494454" y="4928166"/>
            <a:ext cx="738345" cy="738345"/>
          </a:xfrm>
          <a:prstGeom prst="ellipse">
            <a:avLst/>
          </a:prstGeom>
          <a:solidFill>
            <a:schemeClr val="accent3">
              <a:lumMod val="60000"/>
              <a:lumOff val="40000"/>
              <a:alpha val="5000"/>
            </a:schemeClr>
          </a:solidFill>
          <a:ln w="12700" cap="rnd" cmpd="sng" algn="ctr">
            <a:solidFill>
              <a:schemeClr val="accent3">
                <a:lumMod val="60000"/>
                <a:lumOff val="40000"/>
                <a:alpha val="15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4" name="Oval 113"/>
          <p:cNvSpPr>
            <a:spLocks noChangeAspect="1"/>
          </p:cNvSpPr>
          <p:nvPr/>
        </p:nvSpPr>
        <p:spPr>
          <a:xfrm>
            <a:off x="8229034" y="5666511"/>
            <a:ext cx="605634" cy="605634"/>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5" name="Oval 114"/>
          <p:cNvSpPr>
            <a:spLocks noChangeAspect="1"/>
          </p:cNvSpPr>
          <p:nvPr/>
        </p:nvSpPr>
        <p:spPr>
          <a:xfrm>
            <a:off x="8078231" y="4097842"/>
            <a:ext cx="553549" cy="553549"/>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6" name="Oval 115"/>
          <p:cNvSpPr>
            <a:spLocks noChangeAspect="1"/>
          </p:cNvSpPr>
          <p:nvPr/>
        </p:nvSpPr>
        <p:spPr>
          <a:xfrm>
            <a:off x="8411816" y="5057878"/>
            <a:ext cx="553549" cy="553549"/>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7" name="Oval 116"/>
          <p:cNvSpPr>
            <a:spLocks noChangeAspect="1"/>
          </p:cNvSpPr>
          <p:nvPr/>
        </p:nvSpPr>
        <p:spPr>
          <a:xfrm>
            <a:off x="8688590" y="4790335"/>
            <a:ext cx="503408" cy="553550"/>
          </a:xfrm>
          <a:custGeom>
            <a:avLst/>
            <a:gdLst/>
            <a:ahLst/>
            <a:cxnLst/>
            <a:rect l="l" t="t" r="r" b="b"/>
            <a:pathLst>
              <a:path w="503408" h="553550">
                <a:moveTo>
                  <a:pt x="276775" y="0"/>
                </a:moveTo>
                <a:cubicBezTo>
                  <a:pt x="370698" y="0"/>
                  <a:pt x="453694" y="46784"/>
                  <a:pt x="503408" y="118545"/>
                </a:cubicBezTo>
                <a:lnTo>
                  <a:pt x="503408" y="435005"/>
                </a:lnTo>
                <a:cubicBezTo>
                  <a:pt x="453694" y="506767"/>
                  <a:pt x="370698" y="553550"/>
                  <a:pt x="276775" y="553550"/>
                </a:cubicBezTo>
                <a:cubicBezTo>
                  <a:pt x="123916" y="553550"/>
                  <a:pt x="0" y="429634"/>
                  <a:pt x="0" y="276775"/>
                </a:cubicBezTo>
                <a:cubicBezTo>
                  <a:pt x="0" y="123916"/>
                  <a:pt x="123916" y="0"/>
                  <a:pt x="276775" y="0"/>
                </a:cubicBezTo>
                <a:close/>
              </a:path>
            </a:pathLst>
          </a:cu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09442" y="675724"/>
            <a:ext cx="7125113" cy="924475"/>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009443" y="1807361"/>
            <a:ext cx="7125112" cy="4051437"/>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437344" y="5951810"/>
            <a:ext cx="2133600" cy="365125"/>
          </a:xfrm>
          <a:prstGeom prst="rect">
            <a:avLst/>
          </a:prstGeom>
        </p:spPr>
        <p:txBody>
          <a:bodyPr vert="horz" lIns="91440" tIns="45720" rIns="91440" bIns="45720" rtlCol="0" anchor="b"/>
          <a:lstStyle>
            <a:lvl1pPr algn="r">
              <a:defRPr sz="900">
                <a:solidFill>
                  <a:schemeClr val="tx1">
                    <a:tint val="75000"/>
                  </a:schemeClr>
                </a:solidFill>
              </a:defRPr>
            </a:lvl1pPr>
          </a:lstStyle>
          <a:p>
            <a:fld id="{29195D0C-760E-47CD-B80F-F3690469C2CE}" type="datetimeFigureOut">
              <a:rPr lang="en-US" smtClean="0"/>
              <a:t>10/15/2012</a:t>
            </a:fld>
            <a:endParaRPr lang="en-US"/>
          </a:p>
        </p:txBody>
      </p:sp>
      <p:sp>
        <p:nvSpPr>
          <p:cNvPr id="5" name="Footer Placeholder 4"/>
          <p:cNvSpPr>
            <a:spLocks noGrp="1"/>
          </p:cNvSpPr>
          <p:nvPr>
            <p:ph type="ftr" sz="quarter" idx="3"/>
          </p:nvPr>
        </p:nvSpPr>
        <p:spPr>
          <a:xfrm>
            <a:off x="1180945" y="5951810"/>
            <a:ext cx="5256399" cy="365125"/>
          </a:xfrm>
          <a:prstGeom prst="rect">
            <a:avLst/>
          </a:prstGeom>
        </p:spPr>
        <p:txBody>
          <a:bodyPr vert="horz" lIns="91440" tIns="45720" rIns="91440" bIns="45720" rtlCol="0" anchor="b"/>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72658" y="5951810"/>
            <a:ext cx="608287" cy="365125"/>
          </a:xfrm>
          <a:prstGeom prst="rect">
            <a:avLst/>
          </a:prstGeom>
        </p:spPr>
        <p:txBody>
          <a:bodyPr vert="horz" lIns="91440" tIns="45720" rIns="91440" bIns="45720" rtlCol="0" anchor="b"/>
          <a:lstStyle>
            <a:lvl1pPr algn="l">
              <a:defRPr sz="1800">
                <a:solidFill>
                  <a:schemeClr val="tx1">
                    <a:tint val="75000"/>
                  </a:schemeClr>
                </a:solidFill>
              </a:defRPr>
            </a:lvl1pPr>
          </a:lstStyle>
          <a:p>
            <a:fld id="{FA0E646D-BF99-4E3A-9700-C2B632268085}" type="slidenum">
              <a:rPr lang="en-US" smtClean="0"/>
              <a:t>‹#›</a:t>
            </a:fld>
            <a:endParaRPr lang="en-US"/>
          </a:p>
        </p:txBody>
      </p:sp>
      <p:sp>
        <p:nvSpPr>
          <p:cNvPr id="55" name="Oval 54"/>
          <p:cNvSpPr>
            <a:spLocks noChangeAspect="1"/>
          </p:cNvSpPr>
          <p:nvPr/>
        </p:nvSpPr>
        <p:spPr>
          <a:xfrm>
            <a:off x="1583172" y="5454223"/>
            <a:ext cx="1909234" cy="1468668"/>
          </a:xfrm>
          <a:custGeom>
            <a:avLst/>
            <a:gdLst/>
            <a:ahLst/>
            <a:cxnLst/>
            <a:rect l="l" t="t" r="r" b="b"/>
            <a:pathLst>
              <a:path w="1909234" h="1468668">
                <a:moveTo>
                  <a:pt x="954617" y="0"/>
                </a:moveTo>
                <a:cubicBezTo>
                  <a:pt x="1481837" y="0"/>
                  <a:pt x="1909234" y="427397"/>
                  <a:pt x="1909234" y="954617"/>
                </a:cubicBezTo>
                <a:cubicBezTo>
                  <a:pt x="1909234" y="1144075"/>
                  <a:pt x="1854043" y="1320642"/>
                  <a:pt x="1758159" y="1468668"/>
                </a:cubicBezTo>
                <a:lnTo>
                  <a:pt x="151075" y="1468668"/>
                </a:lnTo>
                <a:cubicBezTo>
                  <a:pt x="55192" y="1320642"/>
                  <a:pt x="0" y="1144075"/>
                  <a:pt x="0" y="954617"/>
                </a:cubicBezTo>
                <a:cubicBezTo>
                  <a:pt x="0" y="427397"/>
                  <a:pt x="427397" y="0"/>
                  <a:pt x="954617" y="0"/>
                </a:cubicBezTo>
                <a:close/>
              </a:path>
            </a:pathLst>
          </a:custGeom>
          <a:solidFill>
            <a:schemeClr val="tx2">
              <a:lumMod val="75000"/>
              <a:alpha val="8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57" name="Oval 56"/>
          <p:cNvSpPr>
            <a:spLocks noChangeAspect="1"/>
          </p:cNvSpPr>
          <p:nvPr/>
        </p:nvSpPr>
        <p:spPr>
          <a:xfrm>
            <a:off x="8570944" y="3382942"/>
            <a:ext cx="306310" cy="306310"/>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58" name="Oval 57"/>
          <p:cNvSpPr>
            <a:spLocks noChangeAspect="1"/>
          </p:cNvSpPr>
          <p:nvPr/>
        </p:nvSpPr>
        <p:spPr>
          <a:xfrm>
            <a:off x="8398204" y="3536097"/>
            <a:ext cx="306310" cy="306310"/>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59" name="Oval 58"/>
          <p:cNvSpPr>
            <a:spLocks noChangeAspect="1"/>
          </p:cNvSpPr>
          <p:nvPr/>
        </p:nvSpPr>
        <p:spPr>
          <a:xfrm>
            <a:off x="8608408" y="3688497"/>
            <a:ext cx="306310" cy="306310"/>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60" name="Oval 59"/>
          <p:cNvSpPr>
            <a:spLocks noChangeAspect="1"/>
          </p:cNvSpPr>
          <p:nvPr/>
        </p:nvSpPr>
        <p:spPr>
          <a:xfrm>
            <a:off x="154676" y="2698928"/>
            <a:ext cx="467627" cy="467627"/>
          </a:xfrm>
          <a:prstGeom prst="ellipse">
            <a:avLst/>
          </a:prstGeom>
          <a:solidFill>
            <a:schemeClr val="accent3">
              <a:lumMod val="60000"/>
              <a:lumOff val="40000"/>
              <a:alpha val="5000"/>
            </a:schemeClr>
          </a:solidFill>
          <a:ln w="12700" cap="rnd" cmpd="sng" algn="ctr">
            <a:solidFill>
              <a:schemeClr val="accent3">
                <a:lumMod val="60000"/>
                <a:lumOff val="40000"/>
                <a:alpha val="15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61" name="Oval 60"/>
          <p:cNvSpPr>
            <a:spLocks noChangeAspect="1"/>
          </p:cNvSpPr>
          <p:nvPr/>
        </p:nvSpPr>
        <p:spPr>
          <a:xfrm>
            <a:off x="474208" y="3166555"/>
            <a:ext cx="458770" cy="458770"/>
          </a:xfrm>
          <a:prstGeom prst="ellipse">
            <a:avLst/>
          </a:prstGeom>
          <a:solidFill>
            <a:schemeClr val="accent3">
              <a:lumMod val="60000"/>
              <a:lumOff val="40000"/>
              <a:alpha val="5000"/>
            </a:schemeClr>
          </a:solidFill>
          <a:ln w="12700" cap="rnd" cmpd="sng" algn="ctr">
            <a:solidFill>
              <a:schemeClr val="accent3">
                <a:lumMod val="60000"/>
                <a:lumOff val="40000"/>
                <a:alpha val="15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62" name="Oval 61"/>
          <p:cNvSpPr>
            <a:spLocks noChangeAspect="1"/>
          </p:cNvSpPr>
          <p:nvPr/>
        </p:nvSpPr>
        <p:spPr>
          <a:xfrm>
            <a:off x="270258" y="3382942"/>
            <a:ext cx="352045" cy="352045"/>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63" name="Oval 62"/>
          <p:cNvSpPr>
            <a:spLocks noChangeAspect="1"/>
          </p:cNvSpPr>
          <p:nvPr/>
        </p:nvSpPr>
        <p:spPr>
          <a:xfrm>
            <a:off x="-86601" y="2581479"/>
            <a:ext cx="1360441" cy="1909234"/>
          </a:xfrm>
          <a:custGeom>
            <a:avLst/>
            <a:gdLst/>
            <a:ahLst/>
            <a:cxnLst/>
            <a:rect l="l" t="t" r="r" b="b"/>
            <a:pathLst>
              <a:path w="1360441" h="1909234">
                <a:moveTo>
                  <a:pt x="405824" y="0"/>
                </a:moveTo>
                <a:cubicBezTo>
                  <a:pt x="933044" y="0"/>
                  <a:pt x="1360441" y="427397"/>
                  <a:pt x="1360441" y="954617"/>
                </a:cubicBezTo>
                <a:cubicBezTo>
                  <a:pt x="1360441" y="1481837"/>
                  <a:pt x="933044" y="1909234"/>
                  <a:pt x="405824" y="1909234"/>
                </a:cubicBezTo>
                <a:cubicBezTo>
                  <a:pt x="260527" y="1909234"/>
                  <a:pt x="122812" y="1876773"/>
                  <a:pt x="0" y="1817719"/>
                </a:cubicBezTo>
                <a:lnTo>
                  <a:pt x="0" y="91515"/>
                </a:lnTo>
                <a:cubicBezTo>
                  <a:pt x="122812" y="32461"/>
                  <a:pt x="260527" y="0"/>
                  <a:pt x="405824" y="0"/>
                </a:cubicBezTo>
                <a:close/>
              </a:path>
            </a:pathLst>
          </a:custGeom>
          <a:solidFill>
            <a:schemeClr val="tx2">
              <a:lumMod val="75000"/>
              <a:alpha val="8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64" name="Oval 63"/>
          <p:cNvSpPr>
            <a:spLocks noChangeAspect="1"/>
          </p:cNvSpPr>
          <p:nvPr/>
        </p:nvSpPr>
        <p:spPr>
          <a:xfrm>
            <a:off x="6173123" y="2395416"/>
            <a:ext cx="1218253" cy="1218253"/>
          </a:xfrm>
          <a:prstGeom prst="ellipse">
            <a:avLst/>
          </a:prstGeom>
          <a:solidFill>
            <a:schemeClr val="tx2">
              <a:lumMod val="75000"/>
              <a:alpha val="10000"/>
            </a:schemeClr>
          </a:solidFill>
          <a:ln w="177800" cap="rnd" cmpd="sng" algn="ctr">
            <a:solidFill>
              <a:schemeClr val="tx2">
                <a:lumMod val="60000"/>
                <a:lumOff val="40000"/>
                <a:alpha val="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Tree>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iming>
    <p:tnLst>
      <p:par>
        <p:cTn id="1" dur="indefinite" restart="never" nodeType="tmRoot"/>
      </p:par>
    </p:tnLst>
  </p:timing>
  <p:txStyles>
    <p:titleStyle>
      <a:lvl1pPr algn="l" defTabSz="457200" rtl="0" eaLnBrk="1" latinLnBrk="0" hangingPunct="1">
        <a:spcBef>
          <a:spcPct val="0"/>
        </a:spcBef>
        <a:buNone/>
        <a:defRPr sz="3200" kern="1200">
          <a:solidFill>
            <a:schemeClr val="tx1"/>
          </a:solidFill>
          <a:latin typeface="+mj-lt"/>
          <a:ea typeface="+mj-ea"/>
          <a:cs typeface="Trebuchet M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tx2"/>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tx2"/>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tx2"/>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tx2"/>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tx2"/>
        </a:buClr>
        <a:buFont typeface="Wingdings 2" charset="2"/>
        <a:buChar char=""/>
        <a:defRPr sz="12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66800" y="990600"/>
            <a:ext cx="7117180" cy="1470025"/>
          </a:xfrm>
        </p:spPr>
        <p:txBody>
          <a:bodyPr/>
          <a:lstStyle/>
          <a:p>
            <a:r>
              <a:rPr lang="en-US" dirty="0" smtClean="0"/>
              <a:t>Nine Weeks Exam Review</a:t>
            </a:r>
            <a:endParaRPr lang="en-US" dirty="0"/>
          </a:p>
        </p:txBody>
      </p:sp>
      <p:sp>
        <p:nvSpPr>
          <p:cNvPr id="3" name="Subtitle 2"/>
          <p:cNvSpPr>
            <a:spLocks noGrp="1"/>
          </p:cNvSpPr>
          <p:nvPr>
            <p:ph type="subTitle" idx="1"/>
          </p:nvPr>
        </p:nvSpPr>
        <p:spPr>
          <a:xfrm>
            <a:off x="1066800" y="2971800"/>
            <a:ext cx="7117180" cy="1524000"/>
          </a:xfrm>
        </p:spPr>
        <p:txBody>
          <a:bodyPr>
            <a:noAutofit/>
          </a:bodyPr>
          <a:lstStyle/>
          <a:p>
            <a:pPr algn="ctr"/>
            <a:r>
              <a:rPr lang="en-US" sz="3200" b="1" dirty="0" smtClean="0"/>
              <a:t>The Following Topics will be on your nine weeks exam. It will be to your advantage to write down what you are shown on this PowerPoint.</a:t>
            </a:r>
            <a:endParaRPr lang="en-US" sz="3200" b="1" dirty="0"/>
          </a:p>
        </p:txBody>
      </p:sp>
    </p:spTree>
    <p:extLst>
      <p:ext uri="{BB962C8B-B14F-4D97-AF65-F5344CB8AC3E}">
        <p14:creationId xmlns:p14="http://schemas.microsoft.com/office/powerpoint/2010/main" val="9872575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Topic 4: Atomic Structure</a:t>
            </a:r>
            <a:endParaRPr lang="en-US" dirty="0"/>
          </a:p>
        </p:txBody>
      </p:sp>
      <p:sp>
        <p:nvSpPr>
          <p:cNvPr id="3" name="Content Placeholder 2"/>
          <p:cNvSpPr>
            <a:spLocks noGrp="1"/>
          </p:cNvSpPr>
          <p:nvPr>
            <p:ph idx="1"/>
          </p:nvPr>
        </p:nvSpPr>
        <p:spPr/>
        <p:txBody>
          <a:bodyPr>
            <a:normAutofit/>
          </a:bodyPr>
          <a:lstStyle/>
          <a:p>
            <a:r>
              <a:rPr lang="en-US" sz="2400" dirty="0" smtClean="0"/>
              <a:t>Know the charge of a neutron.</a:t>
            </a:r>
          </a:p>
          <a:p>
            <a:r>
              <a:rPr lang="en-US" sz="2400" dirty="0" smtClean="0"/>
              <a:t>Know the charge of a proton.</a:t>
            </a:r>
          </a:p>
          <a:p>
            <a:r>
              <a:rPr lang="en-US" sz="2400" dirty="0" smtClean="0"/>
              <a:t>Know the charge of an electron.</a:t>
            </a:r>
          </a:p>
          <a:p>
            <a:r>
              <a:rPr lang="en-US" sz="2400" dirty="0" smtClean="0"/>
              <a:t>Know the charge of the nucleus and why it has this charge.</a:t>
            </a:r>
          </a:p>
          <a:p>
            <a:r>
              <a:rPr lang="en-US" sz="2400" dirty="0" smtClean="0"/>
              <a:t>Be able to draw an atom and place its particles in the correct location</a:t>
            </a:r>
          </a:p>
        </p:txBody>
      </p:sp>
    </p:spTree>
    <p:extLst>
      <p:ext uri="{BB962C8B-B14F-4D97-AF65-F5344CB8AC3E}">
        <p14:creationId xmlns:p14="http://schemas.microsoft.com/office/powerpoint/2010/main" val="10592958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Topic 4: Atomic Structure</a:t>
            </a:r>
            <a:endParaRPr lang="en-US" dirty="0"/>
          </a:p>
        </p:txBody>
      </p:sp>
      <p:sp>
        <p:nvSpPr>
          <p:cNvPr id="3" name="Content Placeholder 2"/>
          <p:cNvSpPr>
            <a:spLocks noGrp="1"/>
          </p:cNvSpPr>
          <p:nvPr>
            <p:ph idx="1"/>
          </p:nvPr>
        </p:nvSpPr>
        <p:spPr/>
        <p:txBody>
          <a:bodyPr/>
          <a:lstStyle/>
          <a:p>
            <a:r>
              <a:rPr lang="en-US" dirty="0" smtClean="0"/>
              <a:t>Be able to define:</a:t>
            </a:r>
          </a:p>
          <a:p>
            <a:pPr lvl="1"/>
            <a:r>
              <a:rPr lang="en-US" dirty="0" smtClean="0"/>
              <a:t>Isotope</a:t>
            </a:r>
          </a:p>
          <a:p>
            <a:pPr lvl="1"/>
            <a:r>
              <a:rPr lang="en-US" dirty="0" smtClean="0"/>
              <a:t>Atomic Mass</a:t>
            </a:r>
          </a:p>
          <a:p>
            <a:pPr lvl="1"/>
            <a:r>
              <a:rPr lang="en-US" dirty="0" smtClean="0"/>
              <a:t>Mass Number</a:t>
            </a:r>
          </a:p>
          <a:p>
            <a:pPr lvl="1"/>
            <a:r>
              <a:rPr lang="en-US" dirty="0" smtClean="0"/>
              <a:t>Atomic Number</a:t>
            </a:r>
          </a:p>
          <a:p>
            <a:r>
              <a:rPr lang="en-US" dirty="0" smtClean="0"/>
              <a:t>Be able to look at the periodic table and fill out information about an element such as:</a:t>
            </a:r>
          </a:p>
          <a:p>
            <a:pPr lvl="1"/>
            <a:r>
              <a:rPr lang="en-US" dirty="0" smtClean="0"/>
              <a:t>Element Name</a:t>
            </a:r>
          </a:p>
          <a:p>
            <a:pPr lvl="1"/>
            <a:r>
              <a:rPr lang="en-US" dirty="0" smtClean="0"/>
              <a:t>Atomic Number</a:t>
            </a:r>
          </a:p>
          <a:p>
            <a:pPr lvl="1"/>
            <a:r>
              <a:rPr lang="en-US" dirty="0" smtClean="0"/>
              <a:t>Symbol</a:t>
            </a:r>
          </a:p>
          <a:p>
            <a:pPr lvl="1"/>
            <a:r>
              <a:rPr lang="en-US" dirty="0" smtClean="0"/>
              <a:t>Atomic Mass</a:t>
            </a:r>
            <a:endParaRPr lang="en-US" dirty="0"/>
          </a:p>
        </p:txBody>
      </p:sp>
    </p:spTree>
    <p:extLst>
      <p:ext uri="{BB962C8B-B14F-4D97-AF65-F5344CB8AC3E}">
        <p14:creationId xmlns:p14="http://schemas.microsoft.com/office/powerpoint/2010/main" val="4441804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Topic 5: Molar Mass</a:t>
            </a:r>
            <a:endParaRPr lang="en-US" dirty="0"/>
          </a:p>
        </p:txBody>
      </p:sp>
      <p:sp>
        <p:nvSpPr>
          <p:cNvPr id="3" name="Content Placeholder 2"/>
          <p:cNvSpPr>
            <a:spLocks noGrp="1"/>
          </p:cNvSpPr>
          <p:nvPr>
            <p:ph idx="1"/>
          </p:nvPr>
        </p:nvSpPr>
        <p:spPr/>
        <p:txBody>
          <a:bodyPr>
            <a:normAutofit/>
          </a:bodyPr>
          <a:lstStyle/>
          <a:p>
            <a:r>
              <a:rPr lang="en-US" sz="2800" dirty="0" smtClean="0"/>
              <a:t>You need to be able to work molar mass problems. </a:t>
            </a:r>
          </a:p>
          <a:p>
            <a:r>
              <a:rPr lang="en-US" sz="2800" dirty="0" smtClean="0"/>
              <a:t>Be able to:</a:t>
            </a:r>
          </a:p>
          <a:p>
            <a:pPr lvl="1"/>
            <a:r>
              <a:rPr lang="en-US" sz="2400" dirty="0" smtClean="0"/>
              <a:t>Find the molar mass of a compound</a:t>
            </a:r>
          </a:p>
          <a:p>
            <a:pPr lvl="1"/>
            <a:r>
              <a:rPr lang="en-US" sz="2400" dirty="0" smtClean="0"/>
              <a:t>Convert from grams to </a:t>
            </a:r>
            <a:r>
              <a:rPr lang="en-US" sz="2400" dirty="0" err="1" smtClean="0"/>
              <a:t>mols</a:t>
            </a:r>
            <a:endParaRPr lang="en-US" sz="2400" dirty="0" smtClean="0"/>
          </a:p>
          <a:p>
            <a:pPr lvl="1"/>
            <a:r>
              <a:rPr lang="en-US" sz="2400" dirty="0" smtClean="0"/>
              <a:t>Convert from </a:t>
            </a:r>
            <a:r>
              <a:rPr lang="en-US" sz="2400" dirty="0" err="1" smtClean="0"/>
              <a:t>mols</a:t>
            </a:r>
            <a:r>
              <a:rPr lang="en-US" sz="2400" dirty="0" smtClean="0"/>
              <a:t> to grams</a:t>
            </a:r>
            <a:endParaRPr lang="en-US" sz="2400" dirty="0"/>
          </a:p>
        </p:txBody>
      </p:sp>
    </p:spTree>
    <p:extLst>
      <p:ext uri="{BB962C8B-B14F-4D97-AF65-F5344CB8AC3E}">
        <p14:creationId xmlns:p14="http://schemas.microsoft.com/office/powerpoint/2010/main" val="17818556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Topic 6: Electron Configuration</a:t>
            </a:r>
            <a:endParaRPr lang="en-US" dirty="0"/>
          </a:p>
        </p:txBody>
      </p:sp>
      <p:sp>
        <p:nvSpPr>
          <p:cNvPr id="3" name="Content Placeholder 2"/>
          <p:cNvSpPr>
            <a:spLocks noGrp="1"/>
          </p:cNvSpPr>
          <p:nvPr>
            <p:ph idx="1"/>
          </p:nvPr>
        </p:nvSpPr>
        <p:spPr/>
        <p:txBody>
          <a:bodyPr>
            <a:normAutofit/>
          </a:bodyPr>
          <a:lstStyle/>
          <a:p>
            <a:pPr marL="342900" lvl="1" indent="-342900"/>
            <a:r>
              <a:rPr lang="en-US" sz="1800" dirty="0" smtClean="0"/>
              <a:t>You will have to be able to do the following concerning electron configuration:</a:t>
            </a:r>
            <a:r>
              <a:rPr lang="en-US" sz="1800" dirty="0"/>
              <a:t>(I will select one </a:t>
            </a:r>
            <a:r>
              <a:rPr lang="en-US" sz="1800" dirty="0" smtClean="0"/>
              <a:t>element for you to do for each category.)</a:t>
            </a:r>
          </a:p>
          <a:p>
            <a:pPr lvl="1"/>
            <a:r>
              <a:rPr lang="en-US" sz="1800" dirty="0" smtClean="0"/>
              <a:t>Write a full electron configuration (Elements 13-20) </a:t>
            </a:r>
          </a:p>
          <a:p>
            <a:pPr lvl="1"/>
            <a:r>
              <a:rPr lang="en-US" sz="1800" dirty="0" smtClean="0"/>
              <a:t>Write a noble gas configuration (Elements 11-56)</a:t>
            </a:r>
          </a:p>
          <a:p>
            <a:pPr lvl="1"/>
            <a:r>
              <a:rPr lang="en-US" sz="1800" dirty="0" smtClean="0"/>
              <a:t>Draw an orbital notation configuration (Elements 1-36)</a:t>
            </a:r>
          </a:p>
          <a:p>
            <a:r>
              <a:rPr lang="en-US" sz="2000" dirty="0" smtClean="0"/>
              <a:t>You will also need to know the period trends for atomic radii, ionization energy and electronegativity as well as the definitions covered in section 5.3.</a:t>
            </a:r>
          </a:p>
        </p:txBody>
      </p:sp>
    </p:spTree>
    <p:extLst>
      <p:ext uri="{BB962C8B-B14F-4D97-AF65-F5344CB8AC3E}">
        <p14:creationId xmlns:p14="http://schemas.microsoft.com/office/powerpoint/2010/main" val="161616348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Layout of the Test</a:t>
            </a:r>
            <a:endParaRPr lang="en-US" dirty="0"/>
          </a:p>
        </p:txBody>
      </p:sp>
      <p:sp>
        <p:nvSpPr>
          <p:cNvPr id="3" name="Content Placeholder 2"/>
          <p:cNvSpPr>
            <a:spLocks noGrp="1"/>
          </p:cNvSpPr>
          <p:nvPr>
            <p:ph idx="1"/>
          </p:nvPr>
        </p:nvSpPr>
        <p:spPr>
          <a:xfrm>
            <a:off x="152400" y="1219200"/>
            <a:ext cx="8915400" cy="5050639"/>
          </a:xfrm>
        </p:spPr>
        <p:txBody>
          <a:bodyPr>
            <a:normAutofit/>
          </a:bodyPr>
          <a:lstStyle/>
          <a:p>
            <a:pPr algn="ctr"/>
            <a:r>
              <a:rPr lang="en-US" sz="3200" b="1" dirty="0" smtClean="0"/>
              <a:t>There will be matching and a few multiple choice, but most questions will be short answer and problems. If you can answer all the questions and topics covered on this PowerPoint you will do just fine! Bring the notes you took today with you tomorrow! It will be advantageous to you!</a:t>
            </a:r>
            <a:endParaRPr lang="en-US" sz="3200" b="1" dirty="0"/>
          </a:p>
        </p:txBody>
      </p:sp>
    </p:spTree>
    <p:extLst>
      <p:ext uri="{BB962C8B-B14F-4D97-AF65-F5344CB8AC3E}">
        <p14:creationId xmlns:p14="http://schemas.microsoft.com/office/powerpoint/2010/main" val="42086681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Topic 1: Scientific Method</a:t>
            </a:r>
            <a:endParaRPr lang="en-US" dirty="0"/>
          </a:p>
        </p:txBody>
      </p:sp>
      <p:sp>
        <p:nvSpPr>
          <p:cNvPr id="3" name="Content Placeholder 2"/>
          <p:cNvSpPr>
            <a:spLocks noGrp="1"/>
          </p:cNvSpPr>
          <p:nvPr>
            <p:ph idx="1"/>
          </p:nvPr>
        </p:nvSpPr>
        <p:spPr/>
        <p:txBody>
          <a:bodyPr>
            <a:noAutofit/>
          </a:bodyPr>
          <a:lstStyle/>
          <a:p>
            <a:r>
              <a:rPr lang="en-US" sz="2800" dirty="0" smtClean="0"/>
              <a:t>You will need to be able to list the 6 steps in the Scientific Method. They are:</a:t>
            </a:r>
          </a:p>
          <a:p>
            <a:pPr lvl="1"/>
            <a:r>
              <a:rPr lang="en-US" sz="2400" dirty="0" smtClean="0"/>
              <a:t>1. Identify the problem</a:t>
            </a:r>
          </a:p>
          <a:p>
            <a:pPr lvl="1"/>
            <a:r>
              <a:rPr lang="en-US" sz="2400" dirty="0" smtClean="0"/>
              <a:t>2. Collect Information and do research</a:t>
            </a:r>
          </a:p>
          <a:p>
            <a:pPr lvl="1"/>
            <a:r>
              <a:rPr lang="en-US" sz="2400" dirty="0" smtClean="0"/>
              <a:t>3. Form a hypothesis</a:t>
            </a:r>
          </a:p>
          <a:p>
            <a:pPr lvl="1"/>
            <a:r>
              <a:rPr lang="en-US" sz="2400" dirty="0" smtClean="0"/>
              <a:t>4. Test the hypothesis (Perform the experiment)</a:t>
            </a:r>
          </a:p>
          <a:p>
            <a:pPr lvl="1"/>
            <a:r>
              <a:rPr lang="en-US" sz="2400" dirty="0" smtClean="0"/>
              <a:t>5. Analyze your data</a:t>
            </a:r>
          </a:p>
          <a:p>
            <a:pPr lvl="1"/>
            <a:r>
              <a:rPr lang="en-US" sz="2400" dirty="0" smtClean="0"/>
              <a:t>6. Form a conclusion</a:t>
            </a:r>
            <a:endParaRPr lang="en-US" sz="2400" dirty="0"/>
          </a:p>
        </p:txBody>
      </p:sp>
    </p:spTree>
    <p:extLst>
      <p:ext uri="{BB962C8B-B14F-4D97-AF65-F5344CB8AC3E}">
        <p14:creationId xmlns:p14="http://schemas.microsoft.com/office/powerpoint/2010/main" val="18401085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Topic 1: Scientific Method</a:t>
            </a:r>
            <a:endParaRPr lang="en-US" dirty="0"/>
          </a:p>
        </p:txBody>
      </p:sp>
      <p:sp>
        <p:nvSpPr>
          <p:cNvPr id="3" name="Content Placeholder 2"/>
          <p:cNvSpPr>
            <a:spLocks noGrp="1"/>
          </p:cNvSpPr>
          <p:nvPr>
            <p:ph idx="1"/>
          </p:nvPr>
        </p:nvSpPr>
        <p:spPr>
          <a:xfrm>
            <a:off x="1009443" y="1807361"/>
            <a:ext cx="7125112" cy="4669639"/>
          </a:xfrm>
        </p:spPr>
        <p:txBody>
          <a:bodyPr>
            <a:noAutofit/>
          </a:bodyPr>
          <a:lstStyle/>
          <a:p>
            <a:r>
              <a:rPr lang="en-US" sz="2000" dirty="0" smtClean="0"/>
              <a:t>You will need to be able to identify the hypothesis, independent and dependent variables and read a chart or graph based on the data given in a scenario.</a:t>
            </a:r>
          </a:p>
          <a:p>
            <a:r>
              <a:rPr lang="en-US" sz="2000" dirty="0" smtClean="0"/>
              <a:t>Definitions of importance:</a:t>
            </a:r>
          </a:p>
          <a:p>
            <a:pPr lvl="1"/>
            <a:r>
              <a:rPr lang="en-US" sz="2000" b="1" dirty="0" smtClean="0"/>
              <a:t>Hypothesis</a:t>
            </a:r>
            <a:r>
              <a:rPr lang="en-US" sz="2000" dirty="0" smtClean="0"/>
              <a:t>: a testable statement</a:t>
            </a:r>
          </a:p>
          <a:p>
            <a:pPr lvl="1"/>
            <a:r>
              <a:rPr lang="en-US" sz="2000" b="1" dirty="0" smtClean="0"/>
              <a:t>Independent</a:t>
            </a:r>
            <a:r>
              <a:rPr lang="en-US" sz="2000" dirty="0" smtClean="0"/>
              <a:t> </a:t>
            </a:r>
            <a:r>
              <a:rPr lang="en-US" sz="2000" b="1" dirty="0" smtClean="0"/>
              <a:t>variable</a:t>
            </a:r>
            <a:r>
              <a:rPr lang="en-US" sz="2000" dirty="0" smtClean="0"/>
              <a:t>: the variable that is changed by the experimenter in the experiment.</a:t>
            </a:r>
          </a:p>
          <a:p>
            <a:pPr lvl="1"/>
            <a:r>
              <a:rPr lang="en-US" sz="2000" b="1" dirty="0" smtClean="0"/>
              <a:t>Dependent</a:t>
            </a:r>
            <a:r>
              <a:rPr lang="en-US" sz="2000" dirty="0" smtClean="0"/>
              <a:t> </a:t>
            </a:r>
            <a:r>
              <a:rPr lang="en-US" sz="2000" b="1" dirty="0" smtClean="0"/>
              <a:t>variable</a:t>
            </a:r>
            <a:r>
              <a:rPr lang="en-US" sz="2000" dirty="0" smtClean="0"/>
              <a:t>: the variable that changes as a result of a change in the independent variable (this is generally what you are measuring)</a:t>
            </a:r>
          </a:p>
        </p:txBody>
      </p:sp>
    </p:spTree>
    <p:extLst>
      <p:ext uri="{BB962C8B-B14F-4D97-AF65-F5344CB8AC3E}">
        <p14:creationId xmlns:p14="http://schemas.microsoft.com/office/powerpoint/2010/main" val="36594814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Topic 1: Scientific Method</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Example Scenario:</a:t>
            </a:r>
          </a:p>
          <a:p>
            <a:r>
              <a:rPr lang="en-US" dirty="0" smtClean="0"/>
              <a:t>The lunchroom cooks at ABC Middle School wanted to know which type of pizza students would be most likely to eat. To complete this experiment, the lunchroom ladies surveyed the 250 students by placing 4 choices of pizza out and allowing the students to select one slice from the pizza of their choice. The manager then compiled the results from the test. The four pizza selections available were: cheese, 3-meat (hamburger, bacon and pepperoni), veggie delight and supreme. The results of the test are shown in the graph. </a:t>
            </a:r>
          </a:p>
          <a:p>
            <a:r>
              <a:rPr lang="en-US" dirty="0" smtClean="0"/>
              <a:t>Identify the hypothesis, independent variable and dependent variable.</a:t>
            </a:r>
          </a:p>
          <a:p>
            <a:r>
              <a:rPr lang="en-US" dirty="0" smtClean="0"/>
              <a:t>Then look at the graph and draw a conclusion about what type of pizza the lunchroom should serve.</a:t>
            </a:r>
            <a:endParaRPr lang="en-US" dirty="0"/>
          </a:p>
        </p:txBody>
      </p:sp>
    </p:spTree>
    <p:extLst>
      <p:ext uri="{BB962C8B-B14F-4D97-AF65-F5344CB8AC3E}">
        <p14:creationId xmlns:p14="http://schemas.microsoft.com/office/powerpoint/2010/main" val="35268779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Topic 1: Scientific Method</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118672920"/>
              </p:ext>
            </p:extLst>
          </p:nvPr>
        </p:nvGraphicFramePr>
        <p:xfrm>
          <a:off x="533400" y="1600201"/>
          <a:ext cx="8153400" cy="52578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901064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Topic 1: Scientific Method</a:t>
            </a:r>
            <a:endParaRPr lang="en-US" dirty="0"/>
          </a:p>
        </p:txBody>
      </p:sp>
      <p:sp>
        <p:nvSpPr>
          <p:cNvPr id="3" name="Content Placeholder 2"/>
          <p:cNvSpPr>
            <a:spLocks noGrp="1"/>
          </p:cNvSpPr>
          <p:nvPr>
            <p:ph idx="1"/>
          </p:nvPr>
        </p:nvSpPr>
        <p:spPr>
          <a:xfrm>
            <a:off x="1009443" y="1807361"/>
            <a:ext cx="7125112" cy="4898239"/>
          </a:xfrm>
        </p:spPr>
        <p:txBody>
          <a:bodyPr>
            <a:normAutofit fontScale="92500" lnSpcReduction="10000"/>
          </a:bodyPr>
          <a:lstStyle/>
          <a:p>
            <a:r>
              <a:rPr lang="en-US" sz="2000" dirty="0" smtClean="0"/>
              <a:t>Hypothesis: Which type of pizza do students want most?</a:t>
            </a:r>
          </a:p>
          <a:p>
            <a:r>
              <a:rPr lang="en-US" sz="2000" dirty="0" smtClean="0"/>
              <a:t>Independent Variable: Types of Pizza </a:t>
            </a:r>
          </a:p>
          <a:p>
            <a:r>
              <a:rPr lang="en-US" sz="2000" dirty="0" smtClean="0"/>
              <a:t>Dependent Variable: The number of students who chose that type of pizza</a:t>
            </a:r>
          </a:p>
          <a:p>
            <a:r>
              <a:rPr lang="en-US" sz="2000" dirty="0" smtClean="0"/>
              <a:t>Questions from graph:</a:t>
            </a:r>
          </a:p>
          <a:p>
            <a:pPr lvl="1"/>
            <a:r>
              <a:rPr lang="en-US" sz="1800" dirty="0" smtClean="0"/>
              <a:t>1. Which two types did students choose equally?</a:t>
            </a:r>
          </a:p>
          <a:p>
            <a:pPr lvl="2"/>
            <a:r>
              <a:rPr lang="en-US" dirty="0" smtClean="0"/>
              <a:t>Supreme and Cheese</a:t>
            </a:r>
          </a:p>
          <a:p>
            <a:pPr lvl="1"/>
            <a:r>
              <a:rPr lang="en-US" sz="1800" dirty="0" smtClean="0"/>
              <a:t>2. Which type of pizza did most students select?</a:t>
            </a:r>
          </a:p>
          <a:p>
            <a:pPr lvl="2"/>
            <a:r>
              <a:rPr lang="en-US" dirty="0" smtClean="0"/>
              <a:t>3-Meat</a:t>
            </a:r>
          </a:p>
          <a:p>
            <a:pPr lvl="1"/>
            <a:r>
              <a:rPr lang="en-US" sz="1800" dirty="0" smtClean="0"/>
              <a:t>Draw a conclusion: Which type of pizza should the lunchroom serve based on the likes of their students?</a:t>
            </a:r>
          </a:p>
          <a:p>
            <a:pPr lvl="2"/>
            <a:r>
              <a:rPr lang="en-US" dirty="0" smtClean="0"/>
              <a:t>They should serve 3-meat if they are serving based on the greatest number of students wanting the pizza, but could also serve cheese and veggie in smaller quantities. </a:t>
            </a:r>
            <a:endParaRPr lang="en-US" dirty="0"/>
          </a:p>
        </p:txBody>
      </p:sp>
    </p:spTree>
    <p:extLst>
      <p:ext uri="{BB962C8B-B14F-4D97-AF65-F5344CB8AC3E}">
        <p14:creationId xmlns:p14="http://schemas.microsoft.com/office/powerpoint/2010/main" val="16284587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Topic 2: Units of Measure</a:t>
            </a:r>
            <a:endParaRPr lang="en-US" dirty="0"/>
          </a:p>
        </p:txBody>
      </p:sp>
      <p:sp>
        <p:nvSpPr>
          <p:cNvPr id="3" name="Content Placeholder 2"/>
          <p:cNvSpPr>
            <a:spLocks noGrp="1"/>
          </p:cNvSpPr>
          <p:nvPr>
            <p:ph idx="1"/>
          </p:nvPr>
        </p:nvSpPr>
        <p:spPr>
          <a:xfrm>
            <a:off x="1009443" y="1600201"/>
            <a:ext cx="7125112" cy="4258598"/>
          </a:xfrm>
        </p:spPr>
        <p:txBody>
          <a:bodyPr>
            <a:normAutofit/>
          </a:bodyPr>
          <a:lstStyle/>
          <a:p>
            <a:r>
              <a:rPr lang="en-US" sz="2400" dirty="0" smtClean="0"/>
              <a:t>You should be able to name the base SI Unit used to measure each of the following:</a:t>
            </a:r>
          </a:p>
          <a:p>
            <a:r>
              <a:rPr lang="en-US" sz="2400" dirty="0" smtClean="0"/>
              <a:t>Mass – grams</a:t>
            </a:r>
          </a:p>
          <a:p>
            <a:r>
              <a:rPr lang="en-US" sz="2400" dirty="0" smtClean="0"/>
              <a:t>Length – meters</a:t>
            </a:r>
          </a:p>
          <a:p>
            <a:r>
              <a:rPr lang="en-US" sz="2400" dirty="0" smtClean="0"/>
              <a:t>Temperature – kelvin</a:t>
            </a:r>
          </a:p>
          <a:p>
            <a:r>
              <a:rPr lang="en-US" sz="2400" dirty="0" smtClean="0"/>
              <a:t>Amount of a substance – </a:t>
            </a:r>
            <a:r>
              <a:rPr lang="en-US" sz="2400" dirty="0" err="1" smtClean="0"/>
              <a:t>mol</a:t>
            </a:r>
            <a:endParaRPr lang="en-US" sz="2400" dirty="0" smtClean="0"/>
          </a:p>
          <a:p>
            <a:r>
              <a:rPr lang="en-US" sz="2400" dirty="0" smtClean="0"/>
              <a:t>Molar Mass – g/</a:t>
            </a:r>
            <a:r>
              <a:rPr lang="en-US" sz="2400" dirty="0" err="1" smtClean="0"/>
              <a:t>mol</a:t>
            </a:r>
            <a:endParaRPr lang="en-US" sz="2400" dirty="0"/>
          </a:p>
        </p:txBody>
      </p:sp>
    </p:spTree>
    <p:extLst>
      <p:ext uri="{BB962C8B-B14F-4D97-AF65-F5344CB8AC3E}">
        <p14:creationId xmlns:p14="http://schemas.microsoft.com/office/powerpoint/2010/main" val="18226863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Topic 2: Units of Measure</a:t>
            </a:r>
            <a:endParaRPr lang="en-US" dirty="0"/>
          </a:p>
        </p:txBody>
      </p:sp>
      <p:sp>
        <p:nvSpPr>
          <p:cNvPr id="3" name="Content Placeholder 2"/>
          <p:cNvSpPr>
            <a:spLocks noGrp="1"/>
          </p:cNvSpPr>
          <p:nvPr>
            <p:ph idx="1"/>
          </p:nvPr>
        </p:nvSpPr>
        <p:spPr/>
        <p:txBody>
          <a:bodyPr>
            <a:normAutofit/>
          </a:bodyPr>
          <a:lstStyle/>
          <a:p>
            <a:r>
              <a:rPr lang="en-US" sz="2800" dirty="0" smtClean="0"/>
              <a:t>Know the value of kilo, </a:t>
            </a:r>
            <a:r>
              <a:rPr lang="en-US" sz="2800" dirty="0" err="1" smtClean="0"/>
              <a:t>hecto</a:t>
            </a:r>
            <a:r>
              <a:rPr lang="en-US" sz="2800" dirty="0" smtClean="0"/>
              <a:t>, </a:t>
            </a:r>
            <a:r>
              <a:rPr lang="en-US" sz="2800" dirty="0" err="1" smtClean="0"/>
              <a:t>deka</a:t>
            </a:r>
            <a:r>
              <a:rPr lang="en-US" sz="2800" dirty="0" smtClean="0"/>
              <a:t>, </a:t>
            </a:r>
            <a:r>
              <a:rPr lang="en-US" sz="2800" dirty="0" err="1" smtClean="0"/>
              <a:t>deci</a:t>
            </a:r>
            <a:r>
              <a:rPr lang="en-US" sz="2800" dirty="0" smtClean="0"/>
              <a:t>, </a:t>
            </a:r>
            <a:r>
              <a:rPr lang="en-US" sz="2800" dirty="0" err="1" smtClean="0"/>
              <a:t>centi</a:t>
            </a:r>
            <a:r>
              <a:rPr lang="en-US" sz="2800" dirty="0" smtClean="0"/>
              <a:t> and </a:t>
            </a:r>
            <a:r>
              <a:rPr lang="en-US" sz="2800" dirty="0" err="1" smtClean="0"/>
              <a:t>milli</a:t>
            </a:r>
            <a:endParaRPr lang="en-US" sz="2800" dirty="0" smtClean="0"/>
          </a:p>
          <a:p>
            <a:r>
              <a:rPr lang="en-US" sz="2800" dirty="0" smtClean="0"/>
              <a:t>Be able to convert between two units</a:t>
            </a:r>
          </a:p>
          <a:p>
            <a:r>
              <a:rPr lang="en-US" sz="2800" dirty="0" smtClean="0"/>
              <a:t>Moving to the left you divide and moving to the right you multiply.</a:t>
            </a:r>
            <a:endParaRPr lang="en-US" sz="2800" dirty="0"/>
          </a:p>
        </p:txBody>
      </p:sp>
    </p:spTree>
    <p:extLst>
      <p:ext uri="{BB962C8B-B14F-4D97-AF65-F5344CB8AC3E}">
        <p14:creationId xmlns:p14="http://schemas.microsoft.com/office/powerpoint/2010/main" val="18946942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Topic 3:Accuracy and Precision</a:t>
            </a:r>
            <a:endParaRPr lang="en-US" dirty="0"/>
          </a:p>
        </p:txBody>
      </p:sp>
      <p:sp>
        <p:nvSpPr>
          <p:cNvPr id="3" name="Content Placeholder 2"/>
          <p:cNvSpPr>
            <a:spLocks noGrp="1"/>
          </p:cNvSpPr>
          <p:nvPr>
            <p:ph idx="1"/>
          </p:nvPr>
        </p:nvSpPr>
        <p:spPr/>
        <p:txBody>
          <a:bodyPr>
            <a:normAutofit/>
          </a:bodyPr>
          <a:lstStyle/>
          <a:p>
            <a:r>
              <a:rPr lang="en-US" sz="3200" dirty="0" smtClean="0"/>
              <a:t>Know the definition of Accuracy</a:t>
            </a:r>
          </a:p>
          <a:p>
            <a:r>
              <a:rPr lang="en-US" sz="3200" dirty="0" smtClean="0"/>
              <a:t>Know the definition of Precision</a:t>
            </a:r>
          </a:p>
          <a:p>
            <a:pPr marL="0" indent="0">
              <a:buNone/>
            </a:pPr>
            <a:endParaRPr lang="en-US" sz="3200" dirty="0"/>
          </a:p>
        </p:txBody>
      </p:sp>
    </p:spTree>
    <p:extLst>
      <p:ext uri="{BB962C8B-B14F-4D97-AF65-F5344CB8AC3E}">
        <p14:creationId xmlns:p14="http://schemas.microsoft.com/office/powerpoint/2010/main" val="156919688"/>
      </p:ext>
    </p:extLst>
  </p:cSld>
  <p:clrMapOvr>
    <a:masterClrMapping/>
  </p:clrMapOvr>
</p:sld>
</file>

<file path=ppt/theme/theme1.xml><?xml version="1.0" encoding="utf-8"?>
<a:theme xmlns:a="http://schemas.openxmlformats.org/drawingml/2006/main" name="Summer">
  <a:themeElements>
    <a:clrScheme name="Summer">
      <a:dk1>
        <a:sysClr val="windowText" lastClr="000000"/>
      </a:dk1>
      <a:lt1>
        <a:sysClr val="window" lastClr="FFFFFF"/>
      </a:lt1>
      <a:dk2>
        <a:srgbClr val="E89117"/>
      </a:dk2>
      <a:lt2>
        <a:srgbClr val="FEDD78"/>
      </a:lt2>
      <a:accent1>
        <a:srgbClr val="A1B633"/>
      </a:accent1>
      <a:accent2>
        <a:srgbClr val="C4D73F"/>
      </a:accent2>
      <a:accent3>
        <a:srgbClr val="FFCE2D"/>
      </a:accent3>
      <a:accent4>
        <a:srgbClr val="FFA600"/>
      </a:accent4>
      <a:accent5>
        <a:srgbClr val="ED5E00"/>
      </a:accent5>
      <a:accent6>
        <a:srgbClr val="C62D03"/>
      </a:accent6>
      <a:hlink>
        <a:srgbClr val="408080"/>
      </a:hlink>
      <a:folHlink>
        <a:srgbClr val="5EAEAE"/>
      </a:folHlink>
    </a:clrScheme>
    <a:fontScheme name="Summer">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ummer">
      <a:fillStyleLst>
        <a:solidFill>
          <a:schemeClr val="phClr"/>
        </a:solidFill>
        <a:gradFill rotWithShape="1">
          <a:gsLst>
            <a:gs pos="0">
              <a:schemeClr val="phClr">
                <a:tint val="70000"/>
                <a:lumMod val="110000"/>
              </a:schemeClr>
            </a:gs>
            <a:gs pos="100000">
              <a:schemeClr val="phClr">
                <a:tint val="90000"/>
              </a:schemeClr>
            </a:gs>
          </a:gsLst>
          <a:lin ang="5400000" scaled="1"/>
        </a:gradFill>
        <a:gradFill rotWithShape="1">
          <a:gsLst>
            <a:gs pos="0">
              <a:schemeClr val="phClr">
                <a:tint val="98000"/>
                <a:satMod val="120000"/>
                <a:lumMod val="110000"/>
              </a:schemeClr>
            </a:gs>
            <a:gs pos="100000">
              <a:schemeClr val="phClr">
                <a:shade val="90000"/>
                <a:lumMod val="90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88900" dist="38100" dir="5400000" algn="ctr" rotWithShape="0">
              <a:srgbClr val="000000">
                <a:alpha val="65000"/>
              </a:srgbClr>
            </a:outerShdw>
          </a:effectLst>
          <a:scene3d>
            <a:camera prst="orthographicFront">
              <a:rot lat="0" lon="0" rev="0"/>
            </a:camera>
            <a:lightRig rig="threePt" dir="tl">
              <a:rot lat="0" lon="0" rev="5400000"/>
            </a:lightRig>
          </a:scene3d>
          <a:sp3d>
            <a:bevelT w="25400" h="38100"/>
          </a:sp3d>
        </a:effectStyle>
      </a:effectStyleLst>
      <a:bgFillStyleLst>
        <a:solidFill>
          <a:schemeClr val="phClr"/>
        </a:solidFill>
        <a:gradFill rotWithShape="1">
          <a:gsLst>
            <a:gs pos="0">
              <a:schemeClr val="phClr">
                <a:tint val="97000"/>
                <a:shade val="80000"/>
                <a:hueMod val="110000"/>
                <a:satMod val="120000"/>
              </a:schemeClr>
            </a:gs>
            <a:gs pos="100000">
              <a:schemeClr val="phClr">
                <a:shade val="60000"/>
                <a:hueMod val="40000"/>
                <a:satMod val="120000"/>
                <a:lumMod val="103000"/>
              </a:schemeClr>
            </a:gs>
          </a:gsLst>
          <a:lin ang="5400000" scaled="1"/>
        </a:gradFill>
        <a:gradFill rotWithShape="1">
          <a:gsLst>
            <a:gs pos="0">
              <a:schemeClr val="phClr">
                <a:tint val="97000"/>
                <a:shade val="80000"/>
                <a:hueMod val="110000"/>
                <a:satMod val="130000"/>
                <a:lumMod val="100000"/>
              </a:schemeClr>
            </a:gs>
            <a:gs pos="100000">
              <a:schemeClr val="phClr">
                <a:shade val="60000"/>
                <a:hueMod val="40000"/>
                <a:satMod val="120000"/>
                <a:lumMod val="103000"/>
              </a:schemeClr>
            </a:gs>
          </a:gsLst>
          <a:path path="circle">
            <a:fillToRect l="50000" t="50000" r="100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TC101972873[[fn=Summer]]</Template>
  <TotalTime>396</TotalTime>
  <Words>815</Words>
  <Application>Microsoft Office PowerPoint</Application>
  <PresentationFormat>On-screen Show (4:3)</PresentationFormat>
  <Paragraphs>81</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Summer</vt:lpstr>
      <vt:lpstr>Nine Weeks Exam Review</vt:lpstr>
      <vt:lpstr>Topic 1: Scientific Method</vt:lpstr>
      <vt:lpstr>Topic 1: Scientific Method</vt:lpstr>
      <vt:lpstr>Topic 1: Scientific Method</vt:lpstr>
      <vt:lpstr>Topic 1: Scientific Method</vt:lpstr>
      <vt:lpstr>Topic 1: Scientific Method</vt:lpstr>
      <vt:lpstr>Topic 2: Units of Measure</vt:lpstr>
      <vt:lpstr>Topic 2: Units of Measure</vt:lpstr>
      <vt:lpstr>Topic 3:Accuracy and Precision</vt:lpstr>
      <vt:lpstr>Topic 4: Atomic Structure</vt:lpstr>
      <vt:lpstr>Topic 4: Atomic Structure</vt:lpstr>
      <vt:lpstr>Topic 5: Molar Mass</vt:lpstr>
      <vt:lpstr>Topic 6: Electron Configuration</vt:lpstr>
      <vt:lpstr>Layout of the Test</vt:lpstr>
    </vt:vector>
  </TitlesOfParts>
  <Company>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Nine Weeks Exam Review</dc:title>
  <dc:creator> </dc:creator>
  <cp:lastModifiedBy> </cp:lastModifiedBy>
  <cp:revision>11</cp:revision>
  <dcterms:created xsi:type="dcterms:W3CDTF">2012-10-15T13:56:48Z</dcterms:created>
  <dcterms:modified xsi:type="dcterms:W3CDTF">2012-10-15T20:33:43Z</dcterms:modified>
</cp:coreProperties>
</file>